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45"/>
  </p:notesMasterIdLst>
  <p:sldIdLst>
    <p:sldId id="256" r:id="rId2"/>
    <p:sldId id="314" r:id="rId3"/>
    <p:sldId id="262" r:id="rId4"/>
    <p:sldId id="257" r:id="rId5"/>
    <p:sldId id="258" r:id="rId6"/>
    <p:sldId id="305" r:id="rId7"/>
    <p:sldId id="259" r:id="rId8"/>
    <p:sldId id="306" r:id="rId9"/>
    <p:sldId id="272" r:id="rId10"/>
    <p:sldId id="287" r:id="rId11"/>
    <p:sldId id="300" r:id="rId12"/>
    <p:sldId id="307" r:id="rId13"/>
    <p:sldId id="308" r:id="rId14"/>
    <p:sldId id="265" r:id="rId15"/>
    <p:sldId id="293" r:id="rId16"/>
    <p:sldId id="295" r:id="rId17"/>
    <p:sldId id="286" r:id="rId18"/>
    <p:sldId id="311" r:id="rId19"/>
    <p:sldId id="310" r:id="rId20"/>
    <p:sldId id="302" r:id="rId21"/>
    <p:sldId id="299" r:id="rId22"/>
    <p:sldId id="268" r:id="rId23"/>
    <p:sldId id="296" r:id="rId24"/>
    <p:sldId id="322" r:id="rId25"/>
    <p:sldId id="323" r:id="rId26"/>
    <p:sldId id="324" r:id="rId27"/>
    <p:sldId id="325" r:id="rId28"/>
    <p:sldId id="312" r:id="rId29"/>
    <p:sldId id="320" r:id="rId30"/>
    <p:sldId id="321" r:id="rId31"/>
    <p:sldId id="303" r:id="rId32"/>
    <p:sldId id="318" r:id="rId33"/>
    <p:sldId id="291" r:id="rId34"/>
    <p:sldId id="270" r:id="rId35"/>
    <p:sldId id="294" r:id="rId36"/>
    <p:sldId id="319" r:id="rId37"/>
    <p:sldId id="292" r:id="rId38"/>
    <p:sldId id="304" r:id="rId39"/>
    <p:sldId id="313" r:id="rId40"/>
    <p:sldId id="317" r:id="rId41"/>
    <p:sldId id="288" r:id="rId42"/>
    <p:sldId id="275" r:id="rId43"/>
    <p:sldId id="289" r:id="rId44"/>
  </p:sldIdLst>
  <p:sldSz cx="9144000" cy="5143500" type="screen16x9"/>
  <p:notesSz cx="6858000" cy="9144000"/>
  <p:embeddedFontLst>
    <p:embeddedFont>
      <p:font typeface="Calibri" panose="020F0502020204030204" pitchFamily="34" charset="0"/>
      <p:regular r:id="rId46"/>
      <p:bold r:id="rId47"/>
      <p:italic r:id="rId48"/>
      <p:boldItalic r:id="rId49"/>
    </p:embeddedFont>
    <p:embeddedFont>
      <p:font typeface="Dosis" panose="020B0604020202020204" charset="0"/>
      <p:regular r:id="rId50"/>
      <p:bold r:id="rId51"/>
    </p:embeddedFont>
    <p:embeddedFont>
      <p:font typeface="Source Sans Pro" panose="020B0503030403020204" pitchFamily="34"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radis Pourzanjani" initials="PP" lastIdx="8" clrIdx="0">
    <p:extLst>
      <p:ext uri="{19B8F6BF-5375-455C-9EA6-DF929625EA0E}">
        <p15:presenceInfo xmlns:p15="http://schemas.microsoft.com/office/powerpoint/2012/main" userId="S-1-5-21-1708537768-1078145449-1417001333-251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F980C4B-5F08-4B62-9565-AAA20E26347F}">
  <a:tblStyle styleId="{AF980C4B-5F08-4B62-9565-AAA20E26347F}"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4" autoAdjust="0"/>
    <p:restoredTop sz="81786" autoAdjust="0"/>
  </p:normalViewPr>
  <p:slideViewPr>
    <p:cSldViewPr snapToGrid="0">
      <p:cViewPr varScale="1">
        <p:scale>
          <a:sx n="142" d="100"/>
          <a:sy n="142" d="100"/>
        </p:scale>
        <p:origin x="71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30633798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92135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77340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5f391192_04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5f391192_04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4200484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5f391192_04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5f391192_04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1044955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844455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Expectations for receiving</a:t>
            </a:r>
            <a:r>
              <a:rPr lang="en-US" baseline="0" dirty="0"/>
              <a:t> ID Card and member guide. </a:t>
            </a:r>
            <a:endParaRPr lang="en-US" dirty="0"/>
          </a:p>
        </p:txBody>
      </p:sp>
    </p:spTree>
    <p:extLst>
      <p:ext uri="{BB962C8B-B14F-4D97-AF65-F5344CB8AC3E}">
        <p14:creationId xmlns:p14="http://schemas.microsoft.com/office/powerpoint/2010/main" val="1181407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130299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5f391192_04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5f391192_04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40207977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643649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086358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04623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323434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444021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447677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142419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39543144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110461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Add go live date for websites. 2/1/19</a:t>
            </a:r>
            <a:endParaRPr dirty="0"/>
          </a:p>
        </p:txBody>
      </p:sp>
    </p:spTree>
    <p:extLst>
      <p:ext uri="{BB962C8B-B14F-4D97-AF65-F5344CB8AC3E}">
        <p14:creationId xmlns:p14="http://schemas.microsoft.com/office/powerpoint/2010/main" val="18031832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Add go live date for websites. 2/1/19</a:t>
            </a:r>
            <a:endParaRPr dirty="0"/>
          </a:p>
        </p:txBody>
      </p:sp>
    </p:spTree>
    <p:extLst>
      <p:ext uri="{BB962C8B-B14F-4D97-AF65-F5344CB8AC3E}">
        <p14:creationId xmlns:p14="http://schemas.microsoft.com/office/powerpoint/2010/main" val="24940067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580243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5ed75ccf_0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5ed75ccf_0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45886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17935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25448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03109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2563534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11002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381597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76130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rot="10800000">
            <a:off x="-150" y="4156675"/>
            <a:ext cx="9144000" cy="276600"/>
          </a:xfrm>
          <a:prstGeom prst="rect">
            <a:avLst/>
          </a:prstGeom>
          <a:solidFill>
            <a:srgbClr val="000000">
              <a:alpha val="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11;p2"/>
          <p:cNvSpPr/>
          <p:nvPr/>
        </p:nvSpPr>
        <p:spPr>
          <a:xfrm flipH="1">
            <a:off x="-150" y="0"/>
            <a:ext cx="9144000" cy="4156800"/>
          </a:xfrm>
          <a:prstGeom prst="rect">
            <a:avLst/>
          </a:prstGeom>
          <a:solidFill>
            <a:srgbClr val="0DB7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p:cNvSpPr txBox="1">
            <a:spLocks noGrp="1"/>
          </p:cNvSpPr>
          <p:nvPr>
            <p:ph type="ctrTitle"/>
          </p:nvPr>
        </p:nvSpPr>
        <p:spPr>
          <a:xfrm>
            <a:off x="685800" y="2525225"/>
            <a:ext cx="5309700" cy="1159800"/>
          </a:xfrm>
          <a:prstGeom prst="rect">
            <a:avLst/>
          </a:prstGeom>
        </p:spPr>
        <p:txBody>
          <a:bodyPr spcFirstLastPara="1" wrap="square" lIns="91425" tIns="91425" rIns="91425" bIns="91425" anchor="b" anchorCtr="0"/>
          <a:lstStyle>
            <a:lvl1pPr lvl="0">
              <a:spcBef>
                <a:spcPts val="0"/>
              </a:spcBef>
              <a:spcAft>
                <a:spcPts val="0"/>
              </a:spcAft>
              <a:buClr>
                <a:srgbClr val="FFFFFF"/>
              </a:buClr>
              <a:buSzPts val="6000"/>
              <a:buNone/>
              <a:defRPr sz="6000">
                <a:solidFill>
                  <a:srgbClr val="FFFFFF"/>
                </a:solidFill>
              </a:defRPr>
            </a:lvl1pPr>
            <a:lvl2pPr lvl="1">
              <a:spcBef>
                <a:spcPts val="0"/>
              </a:spcBef>
              <a:spcAft>
                <a:spcPts val="0"/>
              </a:spcAft>
              <a:buClr>
                <a:srgbClr val="FFFFFF"/>
              </a:buClr>
              <a:buSzPts val="6000"/>
              <a:buNone/>
              <a:defRPr sz="6000">
                <a:solidFill>
                  <a:srgbClr val="FFFFFF"/>
                </a:solidFill>
              </a:defRPr>
            </a:lvl2pPr>
            <a:lvl3pPr lvl="2">
              <a:spcBef>
                <a:spcPts val="0"/>
              </a:spcBef>
              <a:spcAft>
                <a:spcPts val="0"/>
              </a:spcAft>
              <a:buClr>
                <a:srgbClr val="FFFFFF"/>
              </a:buClr>
              <a:buSzPts val="6000"/>
              <a:buNone/>
              <a:defRPr sz="6000">
                <a:solidFill>
                  <a:srgbClr val="FFFFFF"/>
                </a:solidFill>
              </a:defRPr>
            </a:lvl3pPr>
            <a:lvl4pPr lvl="3">
              <a:spcBef>
                <a:spcPts val="0"/>
              </a:spcBef>
              <a:spcAft>
                <a:spcPts val="0"/>
              </a:spcAft>
              <a:buClr>
                <a:srgbClr val="FFFFFF"/>
              </a:buClr>
              <a:buSzPts val="6000"/>
              <a:buNone/>
              <a:defRPr sz="6000">
                <a:solidFill>
                  <a:srgbClr val="FFFFFF"/>
                </a:solidFill>
              </a:defRPr>
            </a:lvl4pPr>
            <a:lvl5pPr lvl="4">
              <a:spcBef>
                <a:spcPts val="0"/>
              </a:spcBef>
              <a:spcAft>
                <a:spcPts val="0"/>
              </a:spcAft>
              <a:buClr>
                <a:srgbClr val="FFFFFF"/>
              </a:buClr>
              <a:buSzPts val="6000"/>
              <a:buNone/>
              <a:defRPr sz="6000">
                <a:solidFill>
                  <a:srgbClr val="FFFFFF"/>
                </a:solidFill>
              </a:defRPr>
            </a:lvl5pPr>
            <a:lvl6pPr lvl="5">
              <a:spcBef>
                <a:spcPts val="0"/>
              </a:spcBef>
              <a:spcAft>
                <a:spcPts val="0"/>
              </a:spcAft>
              <a:buClr>
                <a:srgbClr val="FFFFFF"/>
              </a:buClr>
              <a:buSzPts val="6000"/>
              <a:buNone/>
              <a:defRPr sz="6000">
                <a:solidFill>
                  <a:srgbClr val="FFFFFF"/>
                </a:solidFill>
              </a:defRPr>
            </a:lvl6pPr>
            <a:lvl7pPr lvl="6">
              <a:spcBef>
                <a:spcPts val="0"/>
              </a:spcBef>
              <a:spcAft>
                <a:spcPts val="0"/>
              </a:spcAft>
              <a:buClr>
                <a:srgbClr val="FFFFFF"/>
              </a:buClr>
              <a:buSzPts val="6000"/>
              <a:buNone/>
              <a:defRPr sz="6000">
                <a:solidFill>
                  <a:srgbClr val="FFFFFF"/>
                </a:solidFill>
              </a:defRPr>
            </a:lvl7pPr>
            <a:lvl8pPr lvl="7">
              <a:spcBef>
                <a:spcPts val="0"/>
              </a:spcBef>
              <a:spcAft>
                <a:spcPts val="0"/>
              </a:spcAft>
              <a:buClr>
                <a:srgbClr val="FFFFFF"/>
              </a:buClr>
              <a:buSzPts val="6000"/>
              <a:buNone/>
              <a:defRPr sz="6000">
                <a:solidFill>
                  <a:srgbClr val="FFFFFF"/>
                </a:solidFill>
              </a:defRPr>
            </a:lvl8pPr>
            <a:lvl9pPr lvl="8">
              <a:spcBef>
                <a:spcPts val="0"/>
              </a:spcBef>
              <a:spcAft>
                <a:spcPts val="0"/>
              </a:spcAft>
              <a:buClr>
                <a:srgbClr val="FFFFFF"/>
              </a:buClr>
              <a:buSzPts val="6000"/>
              <a:buNone/>
              <a:defRPr sz="6000">
                <a:solidFill>
                  <a:srgbClr val="FFFFFF"/>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3"/>
        <p:cNvGrpSpPr/>
        <p:nvPr/>
      </p:nvGrpSpPr>
      <p:grpSpPr>
        <a:xfrm>
          <a:off x="0" y="0"/>
          <a:ext cx="0" cy="0"/>
          <a:chOff x="0" y="0"/>
          <a:chExt cx="0" cy="0"/>
        </a:xfrm>
      </p:grpSpPr>
      <p:sp>
        <p:nvSpPr>
          <p:cNvPr id="14" name="Google Shape;14;p3"/>
          <p:cNvSpPr/>
          <p:nvPr/>
        </p:nvSpPr>
        <p:spPr>
          <a:xfrm rot="10800000">
            <a:off x="-150" y="3082200"/>
            <a:ext cx="9144000" cy="687600"/>
          </a:xfrm>
          <a:prstGeom prst="rect">
            <a:avLst/>
          </a:prstGeom>
          <a:solidFill>
            <a:srgbClr val="000000">
              <a:alpha val="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3"/>
          <p:cNvSpPr/>
          <p:nvPr/>
        </p:nvSpPr>
        <p:spPr>
          <a:xfrm flipH="1">
            <a:off x="-150" y="0"/>
            <a:ext cx="9144000" cy="3082200"/>
          </a:xfrm>
          <a:prstGeom prst="rect">
            <a:avLst/>
          </a:prstGeom>
          <a:solidFill>
            <a:srgbClr val="0DB7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16;p3"/>
          <p:cNvSpPr txBox="1">
            <a:spLocks noGrp="1"/>
          </p:cNvSpPr>
          <p:nvPr>
            <p:ph type="ctrTitle"/>
          </p:nvPr>
        </p:nvSpPr>
        <p:spPr>
          <a:xfrm>
            <a:off x="685800" y="1907659"/>
            <a:ext cx="5008200" cy="1045200"/>
          </a:xfrm>
          <a:prstGeom prst="rect">
            <a:avLst/>
          </a:prstGeom>
        </p:spPr>
        <p:txBody>
          <a:bodyPr spcFirstLastPara="1" wrap="square" lIns="91425" tIns="91425" rIns="91425" bIns="91425" anchor="b" anchorCtr="0"/>
          <a:lstStyle>
            <a:lvl1pPr lvl="0" rtl="0">
              <a:spcBef>
                <a:spcPts val="0"/>
              </a:spcBef>
              <a:spcAft>
                <a:spcPts val="0"/>
              </a:spcAft>
              <a:buClr>
                <a:srgbClr val="FFFFFF"/>
              </a:buClr>
              <a:buSzPts val="4800"/>
              <a:buNone/>
              <a:defRPr sz="4800">
                <a:solidFill>
                  <a:srgbClr val="FFFFFF"/>
                </a:solidFill>
              </a:defRPr>
            </a:lvl1pPr>
            <a:lvl2pPr lvl="1" rtl="0">
              <a:spcBef>
                <a:spcPts val="0"/>
              </a:spcBef>
              <a:spcAft>
                <a:spcPts val="0"/>
              </a:spcAft>
              <a:buClr>
                <a:srgbClr val="FFFFFF"/>
              </a:buClr>
              <a:buSzPts val="4800"/>
              <a:buNone/>
              <a:defRPr sz="4800">
                <a:solidFill>
                  <a:srgbClr val="FFFFFF"/>
                </a:solidFill>
              </a:defRPr>
            </a:lvl2pPr>
            <a:lvl3pPr lvl="2" rtl="0">
              <a:spcBef>
                <a:spcPts val="0"/>
              </a:spcBef>
              <a:spcAft>
                <a:spcPts val="0"/>
              </a:spcAft>
              <a:buClr>
                <a:srgbClr val="FFFFFF"/>
              </a:buClr>
              <a:buSzPts val="4800"/>
              <a:buNone/>
              <a:defRPr sz="4800">
                <a:solidFill>
                  <a:srgbClr val="FFFFFF"/>
                </a:solidFill>
              </a:defRPr>
            </a:lvl3pPr>
            <a:lvl4pPr lvl="3" rtl="0">
              <a:spcBef>
                <a:spcPts val="0"/>
              </a:spcBef>
              <a:spcAft>
                <a:spcPts val="0"/>
              </a:spcAft>
              <a:buClr>
                <a:srgbClr val="FFFFFF"/>
              </a:buClr>
              <a:buSzPts val="4800"/>
              <a:buNone/>
              <a:defRPr sz="4800">
                <a:solidFill>
                  <a:srgbClr val="FFFFFF"/>
                </a:solidFill>
              </a:defRPr>
            </a:lvl4pPr>
            <a:lvl5pPr lvl="4" rtl="0">
              <a:spcBef>
                <a:spcPts val="0"/>
              </a:spcBef>
              <a:spcAft>
                <a:spcPts val="0"/>
              </a:spcAft>
              <a:buClr>
                <a:srgbClr val="FFFFFF"/>
              </a:buClr>
              <a:buSzPts val="4800"/>
              <a:buNone/>
              <a:defRPr sz="4800">
                <a:solidFill>
                  <a:srgbClr val="FFFFFF"/>
                </a:solidFill>
              </a:defRPr>
            </a:lvl5pPr>
            <a:lvl6pPr lvl="5" rtl="0">
              <a:spcBef>
                <a:spcPts val="0"/>
              </a:spcBef>
              <a:spcAft>
                <a:spcPts val="0"/>
              </a:spcAft>
              <a:buClr>
                <a:srgbClr val="FFFFFF"/>
              </a:buClr>
              <a:buSzPts val="4800"/>
              <a:buNone/>
              <a:defRPr sz="4800">
                <a:solidFill>
                  <a:srgbClr val="FFFFFF"/>
                </a:solidFill>
              </a:defRPr>
            </a:lvl6pPr>
            <a:lvl7pPr lvl="6" rtl="0">
              <a:spcBef>
                <a:spcPts val="0"/>
              </a:spcBef>
              <a:spcAft>
                <a:spcPts val="0"/>
              </a:spcAft>
              <a:buClr>
                <a:srgbClr val="FFFFFF"/>
              </a:buClr>
              <a:buSzPts val="4800"/>
              <a:buNone/>
              <a:defRPr sz="4800">
                <a:solidFill>
                  <a:srgbClr val="FFFFFF"/>
                </a:solidFill>
              </a:defRPr>
            </a:lvl7pPr>
            <a:lvl8pPr lvl="7" rtl="0">
              <a:spcBef>
                <a:spcPts val="0"/>
              </a:spcBef>
              <a:spcAft>
                <a:spcPts val="0"/>
              </a:spcAft>
              <a:buClr>
                <a:srgbClr val="FFFFFF"/>
              </a:buClr>
              <a:buSzPts val="4800"/>
              <a:buNone/>
              <a:defRPr sz="4800">
                <a:solidFill>
                  <a:srgbClr val="FFFFFF"/>
                </a:solidFill>
              </a:defRPr>
            </a:lvl8pPr>
            <a:lvl9pPr lvl="8" rtl="0">
              <a:spcBef>
                <a:spcPts val="0"/>
              </a:spcBef>
              <a:spcAft>
                <a:spcPts val="0"/>
              </a:spcAft>
              <a:buClr>
                <a:srgbClr val="FFFFFF"/>
              </a:buClr>
              <a:buSzPts val="4800"/>
              <a:buNone/>
              <a:defRPr sz="4800">
                <a:solidFill>
                  <a:srgbClr val="FFFFFF"/>
                </a:solidFill>
              </a:defRPr>
            </a:lvl9pPr>
          </a:lstStyle>
          <a:p>
            <a:endParaRPr/>
          </a:p>
        </p:txBody>
      </p:sp>
      <p:sp>
        <p:nvSpPr>
          <p:cNvPr id="17" name="Google Shape;17;p3"/>
          <p:cNvSpPr txBox="1">
            <a:spLocks noGrp="1"/>
          </p:cNvSpPr>
          <p:nvPr>
            <p:ph type="subTitle" idx="1"/>
          </p:nvPr>
        </p:nvSpPr>
        <p:spPr>
          <a:xfrm>
            <a:off x="685800" y="3082250"/>
            <a:ext cx="5008200" cy="687600"/>
          </a:xfrm>
          <a:prstGeom prst="rect">
            <a:avLst/>
          </a:prstGeom>
        </p:spPr>
        <p:txBody>
          <a:bodyPr spcFirstLastPara="1" wrap="square" lIns="91425" tIns="91425" rIns="91425" bIns="91425" anchor="ctr" anchorCtr="0"/>
          <a:lstStyle>
            <a:lvl1pPr lvl="0" rtl="0">
              <a:spcBef>
                <a:spcPts val="0"/>
              </a:spcBef>
              <a:spcAft>
                <a:spcPts val="0"/>
              </a:spcAft>
              <a:buClr>
                <a:srgbClr val="415665"/>
              </a:buClr>
              <a:buSzPts val="1800"/>
              <a:buNone/>
              <a:defRPr sz="1800"/>
            </a:lvl1pPr>
            <a:lvl2pPr lvl="1" rtl="0">
              <a:spcBef>
                <a:spcPts val="0"/>
              </a:spcBef>
              <a:spcAft>
                <a:spcPts val="0"/>
              </a:spcAft>
              <a:buClr>
                <a:srgbClr val="415665"/>
              </a:buClr>
              <a:buSzPts val="1800"/>
              <a:buNone/>
              <a:defRPr sz="1800"/>
            </a:lvl2pPr>
            <a:lvl3pPr lvl="2" rtl="0">
              <a:spcBef>
                <a:spcPts val="0"/>
              </a:spcBef>
              <a:spcAft>
                <a:spcPts val="0"/>
              </a:spcAft>
              <a:buClr>
                <a:srgbClr val="415665"/>
              </a:buClr>
              <a:buSzPts val="1800"/>
              <a:buNone/>
              <a:defRPr sz="1800"/>
            </a:lvl3pPr>
            <a:lvl4pPr lvl="3" rtl="0">
              <a:spcBef>
                <a:spcPts val="0"/>
              </a:spcBef>
              <a:spcAft>
                <a:spcPts val="0"/>
              </a:spcAft>
              <a:buClr>
                <a:srgbClr val="415665"/>
              </a:buClr>
              <a:buSzPts val="1800"/>
              <a:buNone/>
              <a:defRPr/>
            </a:lvl4pPr>
            <a:lvl5pPr lvl="4" rtl="0">
              <a:spcBef>
                <a:spcPts val="0"/>
              </a:spcBef>
              <a:spcAft>
                <a:spcPts val="0"/>
              </a:spcAft>
              <a:buClr>
                <a:srgbClr val="415665"/>
              </a:buClr>
              <a:buSzPts val="1800"/>
              <a:buNone/>
              <a:defRPr/>
            </a:lvl5pPr>
            <a:lvl6pPr lvl="5" rtl="0">
              <a:spcBef>
                <a:spcPts val="0"/>
              </a:spcBef>
              <a:spcAft>
                <a:spcPts val="0"/>
              </a:spcAft>
              <a:buClr>
                <a:srgbClr val="415665"/>
              </a:buClr>
              <a:buSzPts val="1800"/>
              <a:buNone/>
              <a:defRPr/>
            </a:lvl6pPr>
            <a:lvl7pPr lvl="6" rtl="0">
              <a:spcBef>
                <a:spcPts val="0"/>
              </a:spcBef>
              <a:spcAft>
                <a:spcPts val="0"/>
              </a:spcAft>
              <a:buClr>
                <a:srgbClr val="415665"/>
              </a:buClr>
              <a:buSzPts val="1800"/>
              <a:buNone/>
              <a:defRPr/>
            </a:lvl7pPr>
            <a:lvl8pPr lvl="7" rtl="0">
              <a:spcBef>
                <a:spcPts val="0"/>
              </a:spcBef>
              <a:spcAft>
                <a:spcPts val="0"/>
              </a:spcAft>
              <a:buClr>
                <a:srgbClr val="415665"/>
              </a:buClr>
              <a:buSzPts val="1800"/>
              <a:buNone/>
              <a:defRPr/>
            </a:lvl8pPr>
            <a:lvl9pPr lvl="8" rtl="0">
              <a:spcBef>
                <a:spcPts val="0"/>
              </a:spcBef>
              <a:spcAft>
                <a:spcPts val="0"/>
              </a:spcAft>
              <a:buClr>
                <a:srgbClr val="415665"/>
              </a:buClr>
              <a:buSzPts val="1800"/>
              <a:buNone/>
              <a:defRPr/>
            </a:lvl9pPr>
          </a:lstStyle>
          <a:p>
            <a:endParaRPr/>
          </a:p>
        </p:txBody>
      </p:sp>
      <p:sp>
        <p:nvSpPr>
          <p:cNvPr id="18" name="Google Shape;18;p3"/>
          <p:cNvSpPr txBox="1">
            <a:spLocks noGrp="1"/>
          </p:cNvSpPr>
          <p:nvPr>
            <p:ph type="sldNum" idx="12"/>
          </p:nvPr>
        </p:nvSpPr>
        <p:spPr>
          <a:xfrm>
            <a:off x="-75" y="3420000"/>
            <a:ext cx="669600" cy="1723500"/>
          </a:xfrm>
          <a:prstGeom prst="rect">
            <a:avLst/>
          </a:prstGeom>
        </p:spPr>
        <p:txBody>
          <a:bodyPr spcFirstLastPara="1" wrap="square" lIns="91425" tIns="91425" rIns="91425" bIns="91425" anchor="b" anchorCtr="0">
            <a:noAutofit/>
          </a:bodyPr>
          <a:lstStyle>
            <a:lvl1pPr lvl="0" rtl="0">
              <a:buNone/>
              <a:defRPr>
                <a:solidFill>
                  <a:srgbClr val="0DB7C4"/>
                </a:solidFill>
              </a:defRPr>
            </a:lvl1pPr>
            <a:lvl2pPr lvl="1" rtl="0">
              <a:buNone/>
              <a:defRPr>
                <a:solidFill>
                  <a:srgbClr val="0DB7C4"/>
                </a:solidFill>
              </a:defRPr>
            </a:lvl2pPr>
            <a:lvl3pPr lvl="2" rtl="0">
              <a:buNone/>
              <a:defRPr>
                <a:solidFill>
                  <a:srgbClr val="0DB7C4"/>
                </a:solidFill>
              </a:defRPr>
            </a:lvl3pPr>
            <a:lvl4pPr lvl="3" rtl="0">
              <a:buNone/>
              <a:defRPr>
                <a:solidFill>
                  <a:srgbClr val="0DB7C4"/>
                </a:solidFill>
              </a:defRPr>
            </a:lvl4pPr>
            <a:lvl5pPr lvl="4" rtl="0">
              <a:buNone/>
              <a:defRPr>
                <a:solidFill>
                  <a:srgbClr val="0DB7C4"/>
                </a:solidFill>
              </a:defRPr>
            </a:lvl5pPr>
            <a:lvl6pPr lvl="5" rtl="0">
              <a:buNone/>
              <a:defRPr>
                <a:solidFill>
                  <a:srgbClr val="0DB7C4"/>
                </a:solidFill>
              </a:defRPr>
            </a:lvl6pPr>
            <a:lvl7pPr lvl="6" rtl="0">
              <a:buNone/>
              <a:defRPr>
                <a:solidFill>
                  <a:srgbClr val="0DB7C4"/>
                </a:solidFill>
              </a:defRPr>
            </a:lvl7pPr>
            <a:lvl8pPr lvl="7" rtl="0">
              <a:buNone/>
              <a:defRPr>
                <a:solidFill>
                  <a:srgbClr val="0DB7C4"/>
                </a:solidFill>
              </a:defRPr>
            </a:lvl8pPr>
            <a:lvl9pPr lvl="8" rtl="0">
              <a:buNone/>
              <a:defRPr>
                <a:solidFill>
                  <a:srgbClr val="0DB7C4"/>
                </a:solidFill>
              </a:defRPr>
            </a:lvl9pPr>
          </a:lstStyle>
          <a:p>
            <a:pPr marL="0" lvl="0" indent="0" algn="ct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5"/>
        <p:cNvGrpSpPr/>
        <p:nvPr/>
      </p:nvGrpSpPr>
      <p:grpSpPr>
        <a:xfrm>
          <a:off x="0" y="0"/>
          <a:ext cx="0" cy="0"/>
          <a:chOff x="0" y="0"/>
          <a:chExt cx="0" cy="0"/>
        </a:xfrm>
      </p:grpSpPr>
      <p:sp>
        <p:nvSpPr>
          <p:cNvPr id="26" name="Google Shape;26;p5"/>
          <p:cNvSpPr/>
          <p:nvPr/>
        </p:nvSpPr>
        <p:spPr>
          <a:xfrm flipH="1">
            <a:off x="-75" y="0"/>
            <a:ext cx="669600" cy="5143500"/>
          </a:xfrm>
          <a:prstGeom prst="rect">
            <a:avLst/>
          </a:prstGeom>
          <a:solidFill>
            <a:srgbClr val="000000">
              <a:alpha val="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27;p5"/>
          <p:cNvSpPr/>
          <p:nvPr/>
        </p:nvSpPr>
        <p:spPr>
          <a:xfrm flipH="1">
            <a:off x="-75" y="0"/>
            <a:ext cx="669600" cy="1140000"/>
          </a:xfrm>
          <a:prstGeom prst="rect">
            <a:avLst/>
          </a:prstGeom>
          <a:solidFill>
            <a:srgbClr val="0DB7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28;p5"/>
          <p:cNvSpPr txBox="1">
            <a:spLocks noGrp="1"/>
          </p:cNvSpPr>
          <p:nvPr>
            <p:ph type="title"/>
          </p:nvPr>
        </p:nvSpPr>
        <p:spPr>
          <a:xfrm>
            <a:off x="844425" y="5598"/>
            <a:ext cx="3552600" cy="1140000"/>
          </a:xfrm>
          <a:prstGeom prst="rect">
            <a:avLst/>
          </a:prstGeom>
        </p:spPr>
        <p:txBody>
          <a:bodyPr spcFirstLastPara="1" wrap="square" lIns="91425" tIns="91425" rIns="91425" bIns="91425" anchor="b"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9" name="Google Shape;29;p5"/>
          <p:cNvSpPr txBox="1">
            <a:spLocks noGrp="1"/>
          </p:cNvSpPr>
          <p:nvPr>
            <p:ph type="body" idx="1"/>
          </p:nvPr>
        </p:nvSpPr>
        <p:spPr>
          <a:xfrm>
            <a:off x="844425" y="1538075"/>
            <a:ext cx="5169000" cy="3387900"/>
          </a:xfrm>
          <a:prstGeom prst="rect">
            <a:avLst/>
          </a:prstGeom>
        </p:spPr>
        <p:txBody>
          <a:bodyPr spcFirstLastPara="1" wrap="square" lIns="91425" tIns="91425" rIns="91425" bIns="91425" anchor="t" anchorCtr="0"/>
          <a:lstStyle>
            <a:lvl1pPr marL="457200" lvl="0" indent="-381000">
              <a:spcBef>
                <a:spcPts val="600"/>
              </a:spcBef>
              <a:spcAft>
                <a:spcPts val="0"/>
              </a:spcAft>
              <a:buSzPts val="2400"/>
              <a:buChar char="▹"/>
              <a:defRPr sz="2400"/>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30" name="Google Shape;30;p5"/>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1"/>
        <p:cNvGrpSpPr/>
        <p:nvPr/>
      </p:nvGrpSpPr>
      <p:grpSpPr>
        <a:xfrm>
          <a:off x="0" y="0"/>
          <a:ext cx="0" cy="0"/>
          <a:chOff x="0" y="0"/>
          <a:chExt cx="0" cy="0"/>
        </a:xfrm>
      </p:grpSpPr>
      <p:sp>
        <p:nvSpPr>
          <p:cNvPr id="32" name="Google Shape;32;p6"/>
          <p:cNvSpPr/>
          <p:nvPr/>
        </p:nvSpPr>
        <p:spPr>
          <a:xfrm flipH="1">
            <a:off x="-75" y="0"/>
            <a:ext cx="669600" cy="5143500"/>
          </a:xfrm>
          <a:prstGeom prst="rect">
            <a:avLst/>
          </a:prstGeom>
          <a:solidFill>
            <a:srgbClr val="000000">
              <a:alpha val="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33;p6"/>
          <p:cNvSpPr/>
          <p:nvPr/>
        </p:nvSpPr>
        <p:spPr>
          <a:xfrm flipH="1">
            <a:off x="-75" y="0"/>
            <a:ext cx="669600" cy="1140000"/>
          </a:xfrm>
          <a:prstGeom prst="rect">
            <a:avLst/>
          </a:prstGeom>
          <a:solidFill>
            <a:srgbClr val="0DB7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34;p6"/>
          <p:cNvSpPr txBox="1">
            <a:spLocks noGrp="1"/>
          </p:cNvSpPr>
          <p:nvPr>
            <p:ph type="title"/>
          </p:nvPr>
        </p:nvSpPr>
        <p:spPr>
          <a:xfrm>
            <a:off x="844425" y="5598"/>
            <a:ext cx="3552600" cy="1140000"/>
          </a:xfrm>
          <a:prstGeom prst="rect">
            <a:avLst/>
          </a:prstGeom>
        </p:spPr>
        <p:txBody>
          <a:bodyPr spcFirstLastPara="1" wrap="square" lIns="91425" tIns="91425" rIns="91425" bIns="91425" anchor="b"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5" name="Google Shape;35;p6"/>
          <p:cNvSpPr txBox="1">
            <a:spLocks noGrp="1"/>
          </p:cNvSpPr>
          <p:nvPr>
            <p:ph type="body" idx="1"/>
          </p:nvPr>
        </p:nvSpPr>
        <p:spPr>
          <a:xfrm>
            <a:off x="844425" y="1534257"/>
            <a:ext cx="2804700" cy="3321600"/>
          </a:xfrm>
          <a:prstGeom prst="rect">
            <a:avLst/>
          </a:prstGeom>
        </p:spPr>
        <p:txBody>
          <a:bodyPr spcFirstLastPara="1" wrap="square" lIns="91425" tIns="91425" rIns="91425" bIns="91425" anchor="t" anchorCtr="0"/>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6" name="Google Shape;36;p6"/>
          <p:cNvSpPr txBox="1">
            <a:spLocks noGrp="1"/>
          </p:cNvSpPr>
          <p:nvPr>
            <p:ph type="body" idx="2"/>
          </p:nvPr>
        </p:nvSpPr>
        <p:spPr>
          <a:xfrm>
            <a:off x="3818123" y="1534257"/>
            <a:ext cx="2804700" cy="3321600"/>
          </a:xfrm>
          <a:prstGeom prst="rect">
            <a:avLst/>
          </a:prstGeom>
        </p:spPr>
        <p:txBody>
          <a:bodyPr spcFirstLastPara="1" wrap="square" lIns="91425" tIns="91425" rIns="91425" bIns="91425" anchor="t" anchorCtr="0"/>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7" name="Google Shape;37;p6"/>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lvl1pPr lvl="0">
              <a:buNone/>
              <a:defRPr sz="2400"/>
            </a:lvl1pPr>
            <a:lvl2pPr lvl="1">
              <a:buNone/>
              <a:defRPr sz="2400"/>
            </a:lvl2pPr>
            <a:lvl3pPr lvl="2">
              <a:buNone/>
              <a:defRPr sz="2400"/>
            </a:lvl3pPr>
            <a:lvl4pPr lvl="3">
              <a:buNone/>
              <a:defRPr sz="2400"/>
            </a:lvl4pPr>
            <a:lvl5pPr lvl="4">
              <a:buNone/>
              <a:defRPr sz="2400"/>
            </a:lvl5pPr>
            <a:lvl6pPr lvl="5">
              <a:buNone/>
              <a:defRPr sz="2400"/>
            </a:lvl6pPr>
            <a:lvl7pPr lvl="6">
              <a:buNone/>
              <a:defRPr sz="2400"/>
            </a:lvl7pPr>
            <a:lvl8pPr lvl="7">
              <a:buNone/>
              <a:defRPr sz="2400"/>
            </a:lvl8pPr>
            <a:lvl9pPr lvl="8">
              <a:buNone/>
              <a:defRPr sz="2400"/>
            </a:lvl9pPr>
          </a:lstStyle>
          <a:p>
            <a:pPr marL="0" lvl="0" indent="0" algn="ct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8"/>
        <p:cNvGrpSpPr/>
        <p:nvPr/>
      </p:nvGrpSpPr>
      <p:grpSpPr>
        <a:xfrm>
          <a:off x="0" y="0"/>
          <a:ext cx="0" cy="0"/>
          <a:chOff x="0" y="0"/>
          <a:chExt cx="0" cy="0"/>
        </a:xfrm>
      </p:grpSpPr>
      <p:sp>
        <p:nvSpPr>
          <p:cNvPr id="39" name="Google Shape;39;p7"/>
          <p:cNvSpPr/>
          <p:nvPr/>
        </p:nvSpPr>
        <p:spPr>
          <a:xfrm flipH="1">
            <a:off x="-75" y="0"/>
            <a:ext cx="669600" cy="5143500"/>
          </a:xfrm>
          <a:prstGeom prst="rect">
            <a:avLst/>
          </a:prstGeom>
          <a:solidFill>
            <a:srgbClr val="000000">
              <a:alpha val="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40;p7"/>
          <p:cNvSpPr/>
          <p:nvPr/>
        </p:nvSpPr>
        <p:spPr>
          <a:xfrm flipH="1">
            <a:off x="-75" y="0"/>
            <a:ext cx="669600" cy="1140000"/>
          </a:xfrm>
          <a:prstGeom prst="rect">
            <a:avLst/>
          </a:prstGeom>
          <a:solidFill>
            <a:srgbClr val="0DB7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41;p7"/>
          <p:cNvSpPr txBox="1">
            <a:spLocks noGrp="1"/>
          </p:cNvSpPr>
          <p:nvPr>
            <p:ph type="title"/>
          </p:nvPr>
        </p:nvSpPr>
        <p:spPr>
          <a:xfrm>
            <a:off x="844425" y="5598"/>
            <a:ext cx="3552600" cy="1140000"/>
          </a:xfrm>
          <a:prstGeom prst="rect">
            <a:avLst/>
          </a:prstGeom>
        </p:spPr>
        <p:txBody>
          <a:bodyPr spcFirstLastPara="1" wrap="square" lIns="91425" tIns="91425" rIns="91425" bIns="91425" anchor="b" anchorCtr="0"/>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42" name="Google Shape;42;p7"/>
          <p:cNvSpPr txBox="1">
            <a:spLocks noGrp="1"/>
          </p:cNvSpPr>
          <p:nvPr>
            <p:ph type="body" idx="1"/>
          </p:nvPr>
        </p:nvSpPr>
        <p:spPr>
          <a:xfrm>
            <a:off x="844425" y="1548525"/>
            <a:ext cx="1918800" cy="32250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43" name="Google Shape;43;p7"/>
          <p:cNvSpPr txBox="1">
            <a:spLocks noGrp="1"/>
          </p:cNvSpPr>
          <p:nvPr>
            <p:ph type="body" idx="2"/>
          </p:nvPr>
        </p:nvSpPr>
        <p:spPr>
          <a:xfrm>
            <a:off x="2861613" y="1548525"/>
            <a:ext cx="1918800" cy="32250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44" name="Google Shape;44;p7"/>
          <p:cNvSpPr txBox="1">
            <a:spLocks noGrp="1"/>
          </p:cNvSpPr>
          <p:nvPr>
            <p:ph type="body" idx="3"/>
          </p:nvPr>
        </p:nvSpPr>
        <p:spPr>
          <a:xfrm>
            <a:off x="4878801" y="1548525"/>
            <a:ext cx="1918800" cy="32250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45" name="Google Shape;45;p7"/>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p8"/>
          <p:cNvSpPr/>
          <p:nvPr/>
        </p:nvSpPr>
        <p:spPr>
          <a:xfrm flipH="1">
            <a:off x="-75" y="0"/>
            <a:ext cx="669600" cy="5143500"/>
          </a:xfrm>
          <a:prstGeom prst="rect">
            <a:avLst/>
          </a:prstGeom>
          <a:solidFill>
            <a:srgbClr val="000000">
              <a:alpha val="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48;p8"/>
          <p:cNvSpPr/>
          <p:nvPr/>
        </p:nvSpPr>
        <p:spPr>
          <a:xfrm flipH="1">
            <a:off x="-75" y="0"/>
            <a:ext cx="669600" cy="1140000"/>
          </a:xfrm>
          <a:prstGeom prst="rect">
            <a:avLst/>
          </a:prstGeom>
          <a:solidFill>
            <a:srgbClr val="0DB7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49;p8"/>
          <p:cNvSpPr txBox="1">
            <a:spLocks noGrp="1"/>
          </p:cNvSpPr>
          <p:nvPr>
            <p:ph type="title"/>
          </p:nvPr>
        </p:nvSpPr>
        <p:spPr>
          <a:xfrm>
            <a:off x="844425" y="5598"/>
            <a:ext cx="3552600" cy="1140000"/>
          </a:xfrm>
          <a:prstGeom prst="rect">
            <a:avLst/>
          </a:prstGeom>
        </p:spPr>
        <p:txBody>
          <a:bodyPr spcFirstLastPara="1" wrap="square" lIns="91425" tIns="91425" rIns="91425" bIns="91425" anchor="b"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50" name="Google Shape;50;p8"/>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11"/>
          <p:cNvSpPr/>
          <p:nvPr/>
        </p:nvSpPr>
        <p:spPr>
          <a:xfrm flipH="1">
            <a:off x="-75" y="0"/>
            <a:ext cx="669600" cy="5143500"/>
          </a:xfrm>
          <a:prstGeom prst="rect">
            <a:avLst/>
          </a:prstGeom>
          <a:solidFill>
            <a:srgbClr val="000000">
              <a:alpha val="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63;p11"/>
          <p:cNvSpPr/>
          <p:nvPr/>
        </p:nvSpPr>
        <p:spPr>
          <a:xfrm flipH="1">
            <a:off x="-75" y="0"/>
            <a:ext cx="669600" cy="1140000"/>
          </a:xfrm>
          <a:prstGeom prst="rect">
            <a:avLst/>
          </a:prstGeom>
          <a:solidFill>
            <a:srgbClr val="0DB7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64;p11"/>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44425" y="5598"/>
            <a:ext cx="3552600" cy="11400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0DB7C4"/>
              </a:buClr>
              <a:buSzPts val="2400"/>
              <a:buFont typeface="Dosis"/>
              <a:buNone/>
              <a:defRPr sz="2400">
                <a:solidFill>
                  <a:srgbClr val="0DB7C4"/>
                </a:solidFill>
                <a:latin typeface="Dosis"/>
                <a:ea typeface="Dosis"/>
                <a:cs typeface="Dosis"/>
                <a:sym typeface="Dosis"/>
              </a:defRPr>
            </a:lvl1pPr>
            <a:lvl2pPr lvl="1">
              <a:spcBef>
                <a:spcPts val="0"/>
              </a:spcBef>
              <a:spcAft>
                <a:spcPts val="0"/>
              </a:spcAft>
              <a:buClr>
                <a:srgbClr val="0DB7C4"/>
              </a:buClr>
              <a:buSzPts val="2400"/>
              <a:buFont typeface="Dosis"/>
              <a:buNone/>
              <a:defRPr sz="2400">
                <a:solidFill>
                  <a:srgbClr val="0DB7C4"/>
                </a:solidFill>
                <a:latin typeface="Dosis"/>
                <a:ea typeface="Dosis"/>
                <a:cs typeface="Dosis"/>
                <a:sym typeface="Dosis"/>
              </a:defRPr>
            </a:lvl2pPr>
            <a:lvl3pPr lvl="2">
              <a:spcBef>
                <a:spcPts val="0"/>
              </a:spcBef>
              <a:spcAft>
                <a:spcPts val="0"/>
              </a:spcAft>
              <a:buClr>
                <a:srgbClr val="0DB7C4"/>
              </a:buClr>
              <a:buSzPts val="2400"/>
              <a:buFont typeface="Dosis"/>
              <a:buNone/>
              <a:defRPr sz="2400">
                <a:solidFill>
                  <a:srgbClr val="0DB7C4"/>
                </a:solidFill>
                <a:latin typeface="Dosis"/>
                <a:ea typeface="Dosis"/>
                <a:cs typeface="Dosis"/>
                <a:sym typeface="Dosis"/>
              </a:defRPr>
            </a:lvl3pPr>
            <a:lvl4pPr lvl="3">
              <a:spcBef>
                <a:spcPts val="0"/>
              </a:spcBef>
              <a:spcAft>
                <a:spcPts val="0"/>
              </a:spcAft>
              <a:buClr>
                <a:srgbClr val="0DB7C4"/>
              </a:buClr>
              <a:buSzPts val="2400"/>
              <a:buFont typeface="Dosis"/>
              <a:buNone/>
              <a:defRPr sz="2400">
                <a:solidFill>
                  <a:srgbClr val="0DB7C4"/>
                </a:solidFill>
                <a:latin typeface="Dosis"/>
                <a:ea typeface="Dosis"/>
                <a:cs typeface="Dosis"/>
                <a:sym typeface="Dosis"/>
              </a:defRPr>
            </a:lvl4pPr>
            <a:lvl5pPr lvl="4">
              <a:spcBef>
                <a:spcPts val="0"/>
              </a:spcBef>
              <a:spcAft>
                <a:spcPts val="0"/>
              </a:spcAft>
              <a:buClr>
                <a:srgbClr val="0DB7C4"/>
              </a:buClr>
              <a:buSzPts val="2400"/>
              <a:buFont typeface="Dosis"/>
              <a:buNone/>
              <a:defRPr sz="2400">
                <a:solidFill>
                  <a:srgbClr val="0DB7C4"/>
                </a:solidFill>
                <a:latin typeface="Dosis"/>
                <a:ea typeface="Dosis"/>
                <a:cs typeface="Dosis"/>
                <a:sym typeface="Dosis"/>
              </a:defRPr>
            </a:lvl5pPr>
            <a:lvl6pPr lvl="5">
              <a:spcBef>
                <a:spcPts val="0"/>
              </a:spcBef>
              <a:spcAft>
                <a:spcPts val="0"/>
              </a:spcAft>
              <a:buClr>
                <a:srgbClr val="0DB7C4"/>
              </a:buClr>
              <a:buSzPts val="2400"/>
              <a:buFont typeface="Dosis"/>
              <a:buNone/>
              <a:defRPr sz="2400">
                <a:solidFill>
                  <a:srgbClr val="0DB7C4"/>
                </a:solidFill>
                <a:latin typeface="Dosis"/>
                <a:ea typeface="Dosis"/>
                <a:cs typeface="Dosis"/>
                <a:sym typeface="Dosis"/>
              </a:defRPr>
            </a:lvl6pPr>
            <a:lvl7pPr lvl="6">
              <a:spcBef>
                <a:spcPts val="0"/>
              </a:spcBef>
              <a:spcAft>
                <a:spcPts val="0"/>
              </a:spcAft>
              <a:buClr>
                <a:srgbClr val="0DB7C4"/>
              </a:buClr>
              <a:buSzPts val="2400"/>
              <a:buFont typeface="Dosis"/>
              <a:buNone/>
              <a:defRPr sz="2400">
                <a:solidFill>
                  <a:srgbClr val="0DB7C4"/>
                </a:solidFill>
                <a:latin typeface="Dosis"/>
                <a:ea typeface="Dosis"/>
                <a:cs typeface="Dosis"/>
                <a:sym typeface="Dosis"/>
              </a:defRPr>
            </a:lvl7pPr>
            <a:lvl8pPr lvl="7">
              <a:spcBef>
                <a:spcPts val="0"/>
              </a:spcBef>
              <a:spcAft>
                <a:spcPts val="0"/>
              </a:spcAft>
              <a:buClr>
                <a:srgbClr val="0DB7C4"/>
              </a:buClr>
              <a:buSzPts val="2400"/>
              <a:buFont typeface="Dosis"/>
              <a:buNone/>
              <a:defRPr sz="2400">
                <a:solidFill>
                  <a:srgbClr val="0DB7C4"/>
                </a:solidFill>
                <a:latin typeface="Dosis"/>
                <a:ea typeface="Dosis"/>
                <a:cs typeface="Dosis"/>
                <a:sym typeface="Dosis"/>
              </a:defRPr>
            </a:lvl8pPr>
            <a:lvl9pPr lvl="8">
              <a:spcBef>
                <a:spcPts val="0"/>
              </a:spcBef>
              <a:spcAft>
                <a:spcPts val="0"/>
              </a:spcAft>
              <a:buClr>
                <a:srgbClr val="0DB7C4"/>
              </a:buClr>
              <a:buSzPts val="2400"/>
              <a:buFont typeface="Dosis"/>
              <a:buNone/>
              <a:defRPr sz="2400">
                <a:solidFill>
                  <a:srgbClr val="0DB7C4"/>
                </a:solidFill>
                <a:latin typeface="Dosis"/>
                <a:ea typeface="Dosis"/>
                <a:cs typeface="Dosis"/>
                <a:sym typeface="Dosis"/>
              </a:defRPr>
            </a:lvl9pPr>
          </a:lstStyle>
          <a:p>
            <a:endParaRPr/>
          </a:p>
        </p:txBody>
      </p:sp>
      <p:sp>
        <p:nvSpPr>
          <p:cNvPr id="7" name="Google Shape;7;p1"/>
          <p:cNvSpPr txBox="1">
            <a:spLocks noGrp="1"/>
          </p:cNvSpPr>
          <p:nvPr>
            <p:ph type="body" idx="1"/>
          </p:nvPr>
        </p:nvSpPr>
        <p:spPr>
          <a:xfrm>
            <a:off x="844425" y="1538075"/>
            <a:ext cx="5169000" cy="3387900"/>
          </a:xfrm>
          <a:prstGeom prst="rect">
            <a:avLst/>
          </a:prstGeom>
          <a:noFill/>
          <a:ln>
            <a:noFill/>
          </a:ln>
        </p:spPr>
        <p:txBody>
          <a:bodyPr spcFirstLastPara="1" wrap="square" lIns="91425" tIns="91425" rIns="91425" bIns="91425" anchor="t" anchorCtr="0"/>
          <a:lstStyle>
            <a:lvl1pPr marL="457200" lvl="0" indent="-419100">
              <a:spcBef>
                <a:spcPts val="600"/>
              </a:spcBef>
              <a:spcAft>
                <a:spcPts val="0"/>
              </a:spcAft>
              <a:buClr>
                <a:srgbClr val="0DB7C4"/>
              </a:buClr>
              <a:buSzPts val="3000"/>
              <a:buFont typeface="Source Sans Pro"/>
              <a:buChar char="▹"/>
              <a:defRPr sz="3000">
                <a:solidFill>
                  <a:srgbClr val="415665"/>
                </a:solidFill>
                <a:latin typeface="Source Sans Pro"/>
                <a:ea typeface="Source Sans Pro"/>
                <a:cs typeface="Source Sans Pro"/>
                <a:sym typeface="Source Sans Pro"/>
              </a:defRPr>
            </a:lvl1pPr>
            <a:lvl2pPr marL="914400" lvl="1" indent="-381000">
              <a:spcBef>
                <a:spcPts val="0"/>
              </a:spcBef>
              <a:spcAft>
                <a:spcPts val="0"/>
              </a:spcAft>
              <a:buClr>
                <a:srgbClr val="0DB7C4"/>
              </a:buClr>
              <a:buSzPts val="2400"/>
              <a:buFont typeface="Source Sans Pro"/>
              <a:buChar char="▸"/>
              <a:defRPr sz="2400">
                <a:solidFill>
                  <a:srgbClr val="415665"/>
                </a:solidFill>
                <a:latin typeface="Source Sans Pro"/>
                <a:ea typeface="Source Sans Pro"/>
                <a:cs typeface="Source Sans Pro"/>
                <a:sym typeface="Source Sans Pro"/>
              </a:defRPr>
            </a:lvl2pPr>
            <a:lvl3pPr marL="1371600" lvl="2" indent="-381000">
              <a:spcBef>
                <a:spcPts val="0"/>
              </a:spcBef>
              <a:spcAft>
                <a:spcPts val="0"/>
              </a:spcAft>
              <a:buClr>
                <a:srgbClr val="0DB7C4"/>
              </a:buClr>
              <a:buSzPts val="2400"/>
              <a:buFont typeface="Source Sans Pro"/>
              <a:buChar char="⬩"/>
              <a:defRPr sz="2400">
                <a:solidFill>
                  <a:srgbClr val="415665"/>
                </a:solidFill>
                <a:latin typeface="Source Sans Pro"/>
                <a:ea typeface="Source Sans Pro"/>
                <a:cs typeface="Source Sans Pro"/>
                <a:sym typeface="Source Sans Pro"/>
              </a:defRPr>
            </a:lvl3pPr>
            <a:lvl4pPr marL="1828800" lvl="3" indent="-342900">
              <a:spcBef>
                <a:spcPts val="0"/>
              </a:spcBef>
              <a:spcAft>
                <a:spcPts val="0"/>
              </a:spcAft>
              <a:buClr>
                <a:srgbClr val="0DB7C4"/>
              </a:buClr>
              <a:buSzPts val="1800"/>
              <a:buFont typeface="Source Sans Pro"/>
              <a:buChar char="⬞"/>
              <a:defRPr sz="1800">
                <a:solidFill>
                  <a:srgbClr val="415665"/>
                </a:solidFill>
                <a:latin typeface="Source Sans Pro"/>
                <a:ea typeface="Source Sans Pro"/>
                <a:cs typeface="Source Sans Pro"/>
                <a:sym typeface="Source Sans Pro"/>
              </a:defRPr>
            </a:lvl4pPr>
            <a:lvl5pPr marL="2286000" lvl="4" indent="-342900">
              <a:spcBef>
                <a:spcPts val="0"/>
              </a:spcBef>
              <a:spcAft>
                <a:spcPts val="0"/>
              </a:spcAft>
              <a:buClr>
                <a:srgbClr val="0DB7C4"/>
              </a:buClr>
              <a:buSzPts val="1800"/>
              <a:buFont typeface="Source Sans Pro"/>
              <a:buChar char="○"/>
              <a:defRPr sz="1800">
                <a:solidFill>
                  <a:srgbClr val="415665"/>
                </a:solidFill>
                <a:latin typeface="Source Sans Pro"/>
                <a:ea typeface="Source Sans Pro"/>
                <a:cs typeface="Source Sans Pro"/>
                <a:sym typeface="Source Sans Pro"/>
              </a:defRPr>
            </a:lvl5pPr>
            <a:lvl6pPr marL="2743200" lvl="5" indent="-342900">
              <a:spcBef>
                <a:spcPts val="0"/>
              </a:spcBef>
              <a:spcAft>
                <a:spcPts val="0"/>
              </a:spcAft>
              <a:buClr>
                <a:srgbClr val="0DB7C4"/>
              </a:buClr>
              <a:buSzPts val="1800"/>
              <a:buFont typeface="Source Sans Pro"/>
              <a:buChar char="■"/>
              <a:defRPr sz="1800">
                <a:solidFill>
                  <a:srgbClr val="415665"/>
                </a:solidFill>
                <a:latin typeface="Source Sans Pro"/>
                <a:ea typeface="Source Sans Pro"/>
                <a:cs typeface="Source Sans Pro"/>
                <a:sym typeface="Source Sans Pro"/>
              </a:defRPr>
            </a:lvl6pPr>
            <a:lvl7pPr marL="3200400" lvl="6" indent="-342900">
              <a:spcBef>
                <a:spcPts val="0"/>
              </a:spcBef>
              <a:spcAft>
                <a:spcPts val="0"/>
              </a:spcAft>
              <a:buClr>
                <a:srgbClr val="0DB7C4"/>
              </a:buClr>
              <a:buSzPts val="1800"/>
              <a:buFont typeface="Source Sans Pro"/>
              <a:buChar char="●"/>
              <a:defRPr sz="1800">
                <a:solidFill>
                  <a:srgbClr val="415665"/>
                </a:solidFill>
                <a:latin typeface="Source Sans Pro"/>
                <a:ea typeface="Source Sans Pro"/>
                <a:cs typeface="Source Sans Pro"/>
                <a:sym typeface="Source Sans Pro"/>
              </a:defRPr>
            </a:lvl7pPr>
            <a:lvl8pPr marL="3657600" lvl="7" indent="-342900">
              <a:spcBef>
                <a:spcPts val="0"/>
              </a:spcBef>
              <a:spcAft>
                <a:spcPts val="0"/>
              </a:spcAft>
              <a:buClr>
                <a:srgbClr val="0DB7C4"/>
              </a:buClr>
              <a:buSzPts val="1800"/>
              <a:buFont typeface="Source Sans Pro"/>
              <a:buChar char="○"/>
              <a:defRPr sz="1800">
                <a:solidFill>
                  <a:srgbClr val="415665"/>
                </a:solidFill>
                <a:latin typeface="Source Sans Pro"/>
                <a:ea typeface="Source Sans Pro"/>
                <a:cs typeface="Source Sans Pro"/>
                <a:sym typeface="Source Sans Pro"/>
              </a:defRPr>
            </a:lvl8pPr>
            <a:lvl9pPr marL="4114800" lvl="8" indent="-342900">
              <a:spcBef>
                <a:spcPts val="0"/>
              </a:spcBef>
              <a:spcAft>
                <a:spcPts val="0"/>
              </a:spcAft>
              <a:buClr>
                <a:srgbClr val="0DB7C4"/>
              </a:buClr>
              <a:buSzPts val="1800"/>
              <a:buFont typeface="Source Sans Pro"/>
              <a:buChar char="■"/>
              <a:defRPr sz="1800">
                <a:solidFill>
                  <a:srgbClr val="415665"/>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75" y="0"/>
            <a:ext cx="669600" cy="1140000"/>
          </a:xfrm>
          <a:prstGeom prst="rect">
            <a:avLst/>
          </a:prstGeom>
          <a:noFill/>
          <a:ln>
            <a:noFill/>
          </a:ln>
        </p:spPr>
        <p:txBody>
          <a:bodyPr spcFirstLastPara="1" wrap="square" lIns="91425" tIns="91425" rIns="91425" bIns="91425" anchor="b" anchorCtr="0">
            <a:noAutofit/>
          </a:bodyPr>
          <a:lstStyle>
            <a:lvl1pPr lvl="0" algn="ctr" rtl="0">
              <a:buNone/>
              <a:defRPr sz="2400">
                <a:solidFill>
                  <a:srgbClr val="FFFFFF"/>
                </a:solidFill>
                <a:latin typeface="Dosis"/>
                <a:ea typeface="Dosis"/>
                <a:cs typeface="Dosis"/>
                <a:sym typeface="Dosis"/>
              </a:defRPr>
            </a:lvl1pPr>
            <a:lvl2pPr lvl="1" algn="ctr" rtl="0">
              <a:buNone/>
              <a:defRPr sz="2400">
                <a:solidFill>
                  <a:srgbClr val="FFFFFF"/>
                </a:solidFill>
                <a:latin typeface="Dosis"/>
                <a:ea typeface="Dosis"/>
                <a:cs typeface="Dosis"/>
                <a:sym typeface="Dosis"/>
              </a:defRPr>
            </a:lvl2pPr>
            <a:lvl3pPr lvl="2" algn="ctr" rtl="0">
              <a:buNone/>
              <a:defRPr sz="2400">
                <a:solidFill>
                  <a:srgbClr val="FFFFFF"/>
                </a:solidFill>
                <a:latin typeface="Dosis"/>
                <a:ea typeface="Dosis"/>
                <a:cs typeface="Dosis"/>
                <a:sym typeface="Dosis"/>
              </a:defRPr>
            </a:lvl3pPr>
            <a:lvl4pPr lvl="3" algn="ctr" rtl="0">
              <a:buNone/>
              <a:defRPr sz="2400">
                <a:solidFill>
                  <a:srgbClr val="FFFFFF"/>
                </a:solidFill>
                <a:latin typeface="Dosis"/>
                <a:ea typeface="Dosis"/>
                <a:cs typeface="Dosis"/>
                <a:sym typeface="Dosis"/>
              </a:defRPr>
            </a:lvl4pPr>
            <a:lvl5pPr lvl="4" algn="ctr" rtl="0">
              <a:buNone/>
              <a:defRPr sz="2400">
                <a:solidFill>
                  <a:srgbClr val="FFFFFF"/>
                </a:solidFill>
                <a:latin typeface="Dosis"/>
                <a:ea typeface="Dosis"/>
                <a:cs typeface="Dosis"/>
                <a:sym typeface="Dosis"/>
              </a:defRPr>
            </a:lvl5pPr>
            <a:lvl6pPr lvl="5" algn="ctr" rtl="0">
              <a:buNone/>
              <a:defRPr sz="2400">
                <a:solidFill>
                  <a:srgbClr val="FFFFFF"/>
                </a:solidFill>
                <a:latin typeface="Dosis"/>
                <a:ea typeface="Dosis"/>
                <a:cs typeface="Dosis"/>
                <a:sym typeface="Dosis"/>
              </a:defRPr>
            </a:lvl6pPr>
            <a:lvl7pPr lvl="6" algn="ctr" rtl="0">
              <a:buNone/>
              <a:defRPr sz="2400">
                <a:solidFill>
                  <a:srgbClr val="FFFFFF"/>
                </a:solidFill>
                <a:latin typeface="Dosis"/>
                <a:ea typeface="Dosis"/>
                <a:cs typeface="Dosis"/>
                <a:sym typeface="Dosis"/>
              </a:defRPr>
            </a:lvl7pPr>
            <a:lvl8pPr lvl="7" algn="ctr" rtl="0">
              <a:buNone/>
              <a:defRPr sz="2400">
                <a:solidFill>
                  <a:srgbClr val="FFFFFF"/>
                </a:solidFill>
                <a:latin typeface="Dosis"/>
                <a:ea typeface="Dosis"/>
                <a:cs typeface="Dosis"/>
                <a:sym typeface="Dosis"/>
              </a:defRPr>
            </a:lvl8pPr>
            <a:lvl9pPr lvl="8" algn="ctr" rtl="0">
              <a:buNone/>
              <a:defRPr sz="2400">
                <a:solidFill>
                  <a:srgbClr val="FFFFFF"/>
                </a:solidFill>
                <a:latin typeface="Dosis"/>
                <a:ea typeface="Dosis"/>
                <a:cs typeface="Dosis"/>
                <a:sym typeface="Dosis"/>
              </a:defRPr>
            </a:lvl9pPr>
          </a:lstStyle>
          <a:p>
            <a:pPr marL="0" lvl="0" indent="0" algn="ct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7"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3.xml"/><Relationship Id="rId5" Type="http://schemas.openxmlformats.org/officeDocument/2006/relationships/image" Target="../media/image5.jp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hyperlink" Target="https://pathtohealth.amm.cc/members"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5.jp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hyperlink" Target="mailto:csalmon@cmspcounties.org"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5.jp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pathtohealth.amm.cc/Providers"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5.jp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hyperlink" Target="https://pathtohealth.amm.cc/Documents/Path%20to%20Health%20Approved%20Procedure%20Code%20List.pdf"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cdc.gov/nchs/data/icd/10cmguidelines-FY2020_final.pdf"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5.jp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mypathtohealth.org/wp-content/uploads/2020/04/Telehealth_PathtoHealthProviderBulletin_04302020.pdf" TargetMode="Externa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3" Type="http://schemas.openxmlformats.org/officeDocument/2006/relationships/hyperlink" Target="https://mypathtohealth.org/resources/"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5.jp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pathtohealth.amm.cc/Documents/Path%20to%20Health%20Approved%20Procedure%20Code%20List.pdf"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5.jp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35.xml.rels><?xml version="1.0" encoding="UTF-8" standalone="yes"?>
<Relationships xmlns="http://schemas.openxmlformats.org/package/2006/relationships"><Relationship Id="rId3" Type="http://schemas.openxmlformats.org/officeDocument/2006/relationships/hyperlink" Target="https://cda.changehealthcare.com/portal" TargetMode="External"/><Relationship Id="rId7" Type="http://schemas.openxmlformats.org/officeDocument/2006/relationships/hyperlink" Target="http://www.trizetto.com/" TargetMode="External"/><Relationship Id="rId2" Type="http://schemas.openxmlformats.org/officeDocument/2006/relationships/hyperlink" Target="http://www.officeally.com/" TargetMode="External"/><Relationship Id="rId1" Type="http://schemas.openxmlformats.org/officeDocument/2006/relationships/slideLayout" Target="../slideLayouts/slideLayout7.xml"/><Relationship Id="rId6" Type="http://schemas.openxmlformats.org/officeDocument/2006/relationships/hyperlink" Target="https://claimremedi.providersportal.com/" TargetMode="External"/><Relationship Id="rId5" Type="http://schemas.openxmlformats.org/officeDocument/2006/relationships/image" Target="../media/image5.jp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hyperlink" Target="https://claims.amm.cc/Login.aspx" TargetMode="External"/><Relationship Id="rId4" Type="http://schemas.openxmlformats.org/officeDocument/2006/relationships/hyperlink" Target="https://claims.amm.cc/Register.aspx"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pathtohealth.amm.cc/providers" TargetMode="Externa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3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caminoalasalud.org/" TargetMode="External"/><Relationship Id="rId7" Type="http://schemas.openxmlformats.org/officeDocument/2006/relationships/image" Target="../media/image5.jp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hyperlink" Target="https://pathtohealth.amm.cc/" TargetMode="External"/><Relationship Id="rId4" Type="http://schemas.openxmlformats.org/officeDocument/2006/relationships/hyperlink" Target="http://www.mypathtohealth.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hyperlink" Target="mailto:stacy1@gmail.com"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5.jpg"/></Relationships>
</file>

<file path=ppt/slides/_rels/slide41.xml.rels><?xml version="1.0" encoding="UTF-8" standalone="yes"?>
<Relationships xmlns="http://schemas.openxmlformats.org/package/2006/relationships"><Relationship Id="rId3" Type="http://schemas.openxmlformats.org/officeDocument/2006/relationships/hyperlink" Target="https://pathtohealth.amm.cc/Contact"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 Id="rId5" Type="http://schemas.openxmlformats.org/officeDocument/2006/relationships/image" Target="../media/image5.jpg"/><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pathtohealth.amm.cc/Providers"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5.jp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3" name="Rectangle 72"/>
          <p:cNvSpPr/>
          <p:nvPr/>
        </p:nvSpPr>
        <p:spPr>
          <a:xfrm>
            <a:off x="0" y="0"/>
            <a:ext cx="9144000" cy="3120581"/>
          </a:xfrm>
          <a:prstGeom prst="rect">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69" name="Google Shape;69;p12"/>
          <p:cNvGrpSpPr/>
          <p:nvPr/>
        </p:nvGrpSpPr>
        <p:grpSpPr>
          <a:xfrm>
            <a:off x="6749857" y="171439"/>
            <a:ext cx="2120985" cy="4361089"/>
            <a:chOff x="5160100" y="1609475"/>
            <a:chExt cx="975300" cy="2005375"/>
          </a:xfrm>
        </p:grpSpPr>
        <p:sp>
          <p:nvSpPr>
            <p:cNvPr id="70" name="Google Shape;70;p12"/>
            <p:cNvSpPr/>
            <p:nvPr/>
          </p:nvSpPr>
          <p:spPr>
            <a:xfrm>
              <a:off x="5160100" y="1609475"/>
              <a:ext cx="975300" cy="2005375"/>
            </a:xfrm>
            <a:custGeom>
              <a:avLst/>
              <a:gdLst/>
              <a:ahLst/>
              <a:cxnLst/>
              <a:rect l="l" t="t" r="r" b="b"/>
              <a:pathLst>
                <a:path w="39012" h="80215" extrusionOk="0">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71;p12"/>
            <p:cNvSpPr/>
            <p:nvPr/>
          </p:nvSpPr>
          <p:spPr>
            <a:xfrm>
              <a:off x="5160100" y="1609475"/>
              <a:ext cx="975300" cy="2005375"/>
            </a:xfrm>
            <a:custGeom>
              <a:avLst/>
              <a:gdLst/>
              <a:ahLst/>
              <a:cxnLst/>
              <a:rect l="l" t="t" r="r" b="b"/>
              <a:pathLst>
                <a:path w="39012" h="80215" extrusionOk="0">
                  <a:moveTo>
                    <a:pt x="20115" y="366"/>
                  </a:moveTo>
                  <a:lnTo>
                    <a:pt x="20725" y="488"/>
                  </a:lnTo>
                  <a:lnTo>
                    <a:pt x="21274" y="731"/>
                  </a:lnTo>
                  <a:lnTo>
                    <a:pt x="21822" y="1036"/>
                  </a:lnTo>
                  <a:lnTo>
                    <a:pt x="22127" y="1219"/>
                  </a:lnTo>
                  <a:lnTo>
                    <a:pt x="22371" y="1524"/>
                  </a:lnTo>
                  <a:lnTo>
                    <a:pt x="22554" y="1768"/>
                  </a:lnTo>
                  <a:lnTo>
                    <a:pt x="22736" y="2072"/>
                  </a:lnTo>
                  <a:lnTo>
                    <a:pt x="23041" y="2743"/>
                  </a:lnTo>
                  <a:lnTo>
                    <a:pt x="23163" y="3413"/>
                  </a:lnTo>
                  <a:lnTo>
                    <a:pt x="23285" y="4206"/>
                  </a:lnTo>
                  <a:lnTo>
                    <a:pt x="23346" y="4998"/>
                  </a:lnTo>
                  <a:lnTo>
                    <a:pt x="23285" y="5791"/>
                  </a:lnTo>
                  <a:lnTo>
                    <a:pt x="23163" y="6583"/>
                  </a:lnTo>
                  <a:lnTo>
                    <a:pt x="22858" y="7924"/>
                  </a:lnTo>
                  <a:lnTo>
                    <a:pt x="22615" y="8533"/>
                  </a:lnTo>
                  <a:lnTo>
                    <a:pt x="22371" y="9204"/>
                  </a:lnTo>
                  <a:lnTo>
                    <a:pt x="22310" y="9326"/>
                  </a:lnTo>
                  <a:lnTo>
                    <a:pt x="22188" y="9509"/>
                  </a:lnTo>
                  <a:lnTo>
                    <a:pt x="21883" y="9752"/>
                  </a:lnTo>
                  <a:lnTo>
                    <a:pt x="21152" y="10179"/>
                  </a:lnTo>
                  <a:lnTo>
                    <a:pt x="20420" y="10606"/>
                  </a:lnTo>
                  <a:lnTo>
                    <a:pt x="19994" y="10789"/>
                  </a:lnTo>
                  <a:lnTo>
                    <a:pt x="19567" y="10850"/>
                  </a:lnTo>
                  <a:lnTo>
                    <a:pt x="19201" y="10850"/>
                  </a:lnTo>
                  <a:lnTo>
                    <a:pt x="18774" y="10667"/>
                  </a:lnTo>
                  <a:lnTo>
                    <a:pt x="17982" y="10240"/>
                  </a:lnTo>
                  <a:lnTo>
                    <a:pt x="17251" y="9813"/>
                  </a:lnTo>
                  <a:lnTo>
                    <a:pt x="16946" y="9570"/>
                  </a:lnTo>
                  <a:lnTo>
                    <a:pt x="16763" y="9387"/>
                  </a:lnTo>
                  <a:lnTo>
                    <a:pt x="16702" y="9265"/>
                  </a:lnTo>
                  <a:lnTo>
                    <a:pt x="16519" y="8777"/>
                  </a:lnTo>
                  <a:lnTo>
                    <a:pt x="16336" y="8351"/>
                  </a:lnTo>
                  <a:lnTo>
                    <a:pt x="16093" y="7497"/>
                  </a:lnTo>
                  <a:lnTo>
                    <a:pt x="15910" y="6705"/>
                  </a:lnTo>
                  <a:lnTo>
                    <a:pt x="15788" y="5912"/>
                  </a:lnTo>
                  <a:lnTo>
                    <a:pt x="15727" y="5120"/>
                  </a:lnTo>
                  <a:lnTo>
                    <a:pt x="15727" y="4328"/>
                  </a:lnTo>
                  <a:lnTo>
                    <a:pt x="15849" y="3474"/>
                  </a:lnTo>
                  <a:lnTo>
                    <a:pt x="15971" y="2804"/>
                  </a:lnTo>
                  <a:lnTo>
                    <a:pt x="16275" y="2194"/>
                  </a:lnTo>
                  <a:lnTo>
                    <a:pt x="16641" y="1585"/>
                  </a:lnTo>
                  <a:lnTo>
                    <a:pt x="16824" y="1341"/>
                  </a:lnTo>
                  <a:lnTo>
                    <a:pt x="17129" y="1097"/>
                  </a:lnTo>
                  <a:lnTo>
                    <a:pt x="17677" y="731"/>
                  </a:lnTo>
                  <a:lnTo>
                    <a:pt x="18226" y="549"/>
                  </a:lnTo>
                  <a:lnTo>
                    <a:pt x="18896" y="427"/>
                  </a:lnTo>
                  <a:lnTo>
                    <a:pt x="19506" y="366"/>
                  </a:lnTo>
                  <a:close/>
                  <a:moveTo>
                    <a:pt x="27491" y="19566"/>
                  </a:moveTo>
                  <a:lnTo>
                    <a:pt x="27491" y="19566"/>
                  </a:lnTo>
                  <a:lnTo>
                    <a:pt x="27491" y="19566"/>
                  </a:lnTo>
                  <a:close/>
                  <a:moveTo>
                    <a:pt x="19323" y="32732"/>
                  </a:moveTo>
                  <a:lnTo>
                    <a:pt x="19201" y="32854"/>
                  </a:lnTo>
                  <a:lnTo>
                    <a:pt x="19140" y="33037"/>
                  </a:lnTo>
                  <a:lnTo>
                    <a:pt x="19140" y="33219"/>
                  </a:lnTo>
                  <a:lnTo>
                    <a:pt x="19201" y="33341"/>
                  </a:lnTo>
                  <a:lnTo>
                    <a:pt x="19262" y="33463"/>
                  </a:lnTo>
                  <a:lnTo>
                    <a:pt x="19567" y="33463"/>
                  </a:lnTo>
                  <a:lnTo>
                    <a:pt x="19628" y="33341"/>
                  </a:lnTo>
                  <a:lnTo>
                    <a:pt x="19689" y="33280"/>
                  </a:lnTo>
                  <a:lnTo>
                    <a:pt x="19628" y="33097"/>
                  </a:lnTo>
                  <a:lnTo>
                    <a:pt x="19567" y="33280"/>
                  </a:lnTo>
                  <a:lnTo>
                    <a:pt x="19445" y="33280"/>
                  </a:lnTo>
                  <a:lnTo>
                    <a:pt x="19384" y="33097"/>
                  </a:lnTo>
                  <a:lnTo>
                    <a:pt x="19384" y="32915"/>
                  </a:lnTo>
                  <a:lnTo>
                    <a:pt x="19384" y="32854"/>
                  </a:lnTo>
                  <a:lnTo>
                    <a:pt x="19506" y="32793"/>
                  </a:lnTo>
                  <a:lnTo>
                    <a:pt x="19384" y="32732"/>
                  </a:lnTo>
                  <a:close/>
                  <a:moveTo>
                    <a:pt x="5060" y="39437"/>
                  </a:moveTo>
                  <a:lnTo>
                    <a:pt x="4877" y="39619"/>
                  </a:lnTo>
                  <a:lnTo>
                    <a:pt x="4572" y="40046"/>
                  </a:lnTo>
                  <a:lnTo>
                    <a:pt x="4146" y="40412"/>
                  </a:lnTo>
                  <a:lnTo>
                    <a:pt x="3597" y="40717"/>
                  </a:lnTo>
                  <a:lnTo>
                    <a:pt x="3109" y="40960"/>
                  </a:lnTo>
                  <a:lnTo>
                    <a:pt x="3414" y="40960"/>
                  </a:lnTo>
                  <a:lnTo>
                    <a:pt x="3780" y="40899"/>
                  </a:lnTo>
                  <a:lnTo>
                    <a:pt x="4085" y="40778"/>
                  </a:lnTo>
                  <a:lnTo>
                    <a:pt x="4329" y="40534"/>
                  </a:lnTo>
                  <a:lnTo>
                    <a:pt x="4572" y="40290"/>
                  </a:lnTo>
                  <a:lnTo>
                    <a:pt x="4816" y="40046"/>
                  </a:lnTo>
                  <a:lnTo>
                    <a:pt x="4938" y="39741"/>
                  </a:lnTo>
                  <a:lnTo>
                    <a:pt x="5060" y="39437"/>
                  </a:lnTo>
                  <a:close/>
                  <a:moveTo>
                    <a:pt x="34013" y="39437"/>
                  </a:moveTo>
                  <a:lnTo>
                    <a:pt x="34074" y="39741"/>
                  </a:lnTo>
                  <a:lnTo>
                    <a:pt x="34257" y="40046"/>
                  </a:lnTo>
                  <a:lnTo>
                    <a:pt x="34440" y="40290"/>
                  </a:lnTo>
                  <a:lnTo>
                    <a:pt x="34683" y="40534"/>
                  </a:lnTo>
                  <a:lnTo>
                    <a:pt x="34988" y="40778"/>
                  </a:lnTo>
                  <a:lnTo>
                    <a:pt x="35293" y="40899"/>
                  </a:lnTo>
                  <a:lnTo>
                    <a:pt x="35598" y="40960"/>
                  </a:lnTo>
                  <a:lnTo>
                    <a:pt x="35963" y="40960"/>
                  </a:lnTo>
                  <a:lnTo>
                    <a:pt x="35598" y="40839"/>
                  </a:lnTo>
                  <a:lnTo>
                    <a:pt x="35232" y="40656"/>
                  </a:lnTo>
                  <a:lnTo>
                    <a:pt x="35171" y="40595"/>
                  </a:lnTo>
                  <a:lnTo>
                    <a:pt x="34805" y="40351"/>
                  </a:lnTo>
                  <a:lnTo>
                    <a:pt x="34500" y="40046"/>
                  </a:lnTo>
                  <a:lnTo>
                    <a:pt x="34013" y="39437"/>
                  </a:lnTo>
                  <a:close/>
                  <a:moveTo>
                    <a:pt x="20908" y="57905"/>
                  </a:moveTo>
                  <a:lnTo>
                    <a:pt x="20908" y="57905"/>
                  </a:lnTo>
                  <a:lnTo>
                    <a:pt x="20908" y="57905"/>
                  </a:lnTo>
                  <a:close/>
                  <a:moveTo>
                    <a:pt x="15361" y="56138"/>
                  </a:moveTo>
                  <a:lnTo>
                    <a:pt x="15239" y="56442"/>
                  </a:lnTo>
                  <a:lnTo>
                    <a:pt x="15117" y="56747"/>
                  </a:lnTo>
                  <a:lnTo>
                    <a:pt x="15117" y="57052"/>
                  </a:lnTo>
                  <a:lnTo>
                    <a:pt x="15178" y="57418"/>
                  </a:lnTo>
                  <a:lnTo>
                    <a:pt x="15239" y="57722"/>
                  </a:lnTo>
                  <a:lnTo>
                    <a:pt x="15422" y="57966"/>
                  </a:lnTo>
                  <a:lnTo>
                    <a:pt x="15605" y="58210"/>
                  </a:lnTo>
                  <a:lnTo>
                    <a:pt x="15910" y="58454"/>
                  </a:lnTo>
                  <a:lnTo>
                    <a:pt x="16153" y="58576"/>
                  </a:lnTo>
                  <a:lnTo>
                    <a:pt x="16519" y="58698"/>
                  </a:lnTo>
                  <a:lnTo>
                    <a:pt x="16824" y="58698"/>
                  </a:lnTo>
                  <a:lnTo>
                    <a:pt x="17129" y="58637"/>
                  </a:lnTo>
                  <a:lnTo>
                    <a:pt x="17434" y="58576"/>
                  </a:lnTo>
                  <a:lnTo>
                    <a:pt x="17738" y="58393"/>
                  </a:lnTo>
                  <a:lnTo>
                    <a:pt x="17982" y="58210"/>
                  </a:lnTo>
                  <a:lnTo>
                    <a:pt x="18165" y="57905"/>
                  </a:lnTo>
                  <a:lnTo>
                    <a:pt x="17860" y="58149"/>
                  </a:lnTo>
                  <a:lnTo>
                    <a:pt x="17555" y="58332"/>
                  </a:lnTo>
                  <a:lnTo>
                    <a:pt x="17312" y="58454"/>
                  </a:lnTo>
                  <a:lnTo>
                    <a:pt x="17068" y="58515"/>
                  </a:lnTo>
                  <a:lnTo>
                    <a:pt x="16763" y="58515"/>
                  </a:lnTo>
                  <a:lnTo>
                    <a:pt x="16519" y="58454"/>
                  </a:lnTo>
                  <a:lnTo>
                    <a:pt x="16275" y="58393"/>
                  </a:lnTo>
                  <a:lnTo>
                    <a:pt x="16032" y="58271"/>
                  </a:lnTo>
                  <a:lnTo>
                    <a:pt x="15849" y="58088"/>
                  </a:lnTo>
                  <a:lnTo>
                    <a:pt x="15666" y="57905"/>
                  </a:lnTo>
                  <a:lnTo>
                    <a:pt x="15422" y="57540"/>
                  </a:lnTo>
                  <a:lnTo>
                    <a:pt x="15300" y="57052"/>
                  </a:lnTo>
                  <a:lnTo>
                    <a:pt x="15300" y="56625"/>
                  </a:lnTo>
                  <a:lnTo>
                    <a:pt x="15361" y="56138"/>
                  </a:lnTo>
                  <a:close/>
                  <a:moveTo>
                    <a:pt x="23651" y="56138"/>
                  </a:moveTo>
                  <a:lnTo>
                    <a:pt x="23712" y="56442"/>
                  </a:lnTo>
                  <a:lnTo>
                    <a:pt x="23773" y="56747"/>
                  </a:lnTo>
                  <a:lnTo>
                    <a:pt x="23773" y="57052"/>
                  </a:lnTo>
                  <a:lnTo>
                    <a:pt x="23712" y="57357"/>
                  </a:lnTo>
                  <a:lnTo>
                    <a:pt x="23590" y="57601"/>
                  </a:lnTo>
                  <a:lnTo>
                    <a:pt x="23407" y="57905"/>
                  </a:lnTo>
                  <a:lnTo>
                    <a:pt x="23224" y="58088"/>
                  </a:lnTo>
                  <a:lnTo>
                    <a:pt x="22919" y="58271"/>
                  </a:lnTo>
                  <a:lnTo>
                    <a:pt x="22676" y="58393"/>
                  </a:lnTo>
                  <a:lnTo>
                    <a:pt x="22432" y="58454"/>
                  </a:lnTo>
                  <a:lnTo>
                    <a:pt x="22127" y="58515"/>
                  </a:lnTo>
                  <a:lnTo>
                    <a:pt x="21883" y="58454"/>
                  </a:lnTo>
                  <a:lnTo>
                    <a:pt x="21578" y="58393"/>
                  </a:lnTo>
                  <a:lnTo>
                    <a:pt x="21335" y="58271"/>
                  </a:lnTo>
                  <a:lnTo>
                    <a:pt x="21091" y="58088"/>
                  </a:lnTo>
                  <a:lnTo>
                    <a:pt x="20908" y="57905"/>
                  </a:lnTo>
                  <a:lnTo>
                    <a:pt x="21091" y="58210"/>
                  </a:lnTo>
                  <a:lnTo>
                    <a:pt x="21335" y="58393"/>
                  </a:lnTo>
                  <a:lnTo>
                    <a:pt x="21578" y="58576"/>
                  </a:lnTo>
                  <a:lnTo>
                    <a:pt x="21883" y="58637"/>
                  </a:lnTo>
                  <a:lnTo>
                    <a:pt x="22249" y="58698"/>
                  </a:lnTo>
                  <a:lnTo>
                    <a:pt x="22554" y="58698"/>
                  </a:lnTo>
                  <a:lnTo>
                    <a:pt x="22858" y="58576"/>
                  </a:lnTo>
                  <a:lnTo>
                    <a:pt x="23163" y="58454"/>
                  </a:lnTo>
                  <a:lnTo>
                    <a:pt x="23407" y="58210"/>
                  </a:lnTo>
                  <a:lnTo>
                    <a:pt x="23590" y="57966"/>
                  </a:lnTo>
                  <a:lnTo>
                    <a:pt x="23773" y="57722"/>
                  </a:lnTo>
                  <a:lnTo>
                    <a:pt x="23895" y="57357"/>
                  </a:lnTo>
                  <a:lnTo>
                    <a:pt x="23895" y="57052"/>
                  </a:lnTo>
                  <a:lnTo>
                    <a:pt x="23895" y="56747"/>
                  </a:lnTo>
                  <a:lnTo>
                    <a:pt x="23834" y="56442"/>
                  </a:lnTo>
                  <a:lnTo>
                    <a:pt x="23651" y="56138"/>
                  </a:lnTo>
                  <a:close/>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21883" y="10118"/>
                  </a:moveTo>
                  <a:lnTo>
                    <a:pt x="22066" y="12191"/>
                  </a:lnTo>
                  <a:lnTo>
                    <a:pt x="22066" y="12313"/>
                  </a:lnTo>
                  <a:lnTo>
                    <a:pt x="22127" y="12434"/>
                  </a:lnTo>
                  <a:lnTo>
                    <a:pt x="22371" y="12617"/>
                  </a:lnTo>
                  <a:lnTo>
                    <a:pt x="22676" y="12739"/>
                  </a:lnTo>
                  <a:lnTo>
                    <a:pt x="23224" y="13105"/>
                  </a:lnTo>
                  <a:lnTo>
                    <a:pt x="24321" y="13836"/>
                  </a:lnTo>
                  <a:lnTo>
                    <a:pt x="22493" y="14141"/>
                  </a:lnTo>
                  <a:lnTo>
                    <a:pt x="22493" y="14141"/>
                  </a:lnTo>
                  <a:lnTo>
                    <a:pt x="24138" y="14080"/>
                  </a:lnTo>
                  <a:lnTo>
                    <a:pt x="25784" y="14080"/>
                  </a:lnTo>
                  <a:lnTo>
                    <a:pt x="26637" y="14141"/>
                  </a:lnTo>
                  <a:lnTo>
                    <a:pt x="27491" y="14324"/>
                  </a:lnTo>
                  <a:lnTo>
                    <a:pt x="27918" y="14446"/>
                  </a:lnTo>
                  <a:lnTo>
                    <a:pt x="28344" y="14629"/>
                  </a:lnTo>
                  <a:lnTo>
                    <a:pt x="28710" y="14812"/>
                  </a:lnTo>
                  <a:lnTo>
                    <a:pt x="29076" y="15055"/>
                  </a:lnTo>
                  <a:lnTo>
                    <a:pt x="29319" y="15421"/>
                  </a:lnTo>
                  <a:lnTo>
                    <a:pt x="29624" y="15787"/>
                  </a:lnTo>
                  <a:lnTo>
                    <a:pt x="30051" y="16518"/>
                  </a:lnTo>
                  <a:lnTo>
                    <a:pt x="30417" y="17311"/>
                  </a:lnTo>
                  <a:lnTo>
                    <a:pt x="30539" y="17676"/>
                  </a:lnTo>
                  <a:lnTo>
                    <a:pt x="30599" y="18103"/>
                  </a:lnTo>
                  <a:lnTo>
                    <a:pt x="30660" y="19017"/>
                  </a:lnTo>
                  <a:lnTo>
                    <a:pt x="30660" y="19932"/>
                  </a:lnTo>
                  <a:lnTo>
                    <a:pt x="30599" y="20846"/>
                  </a:lnTo>
                  <a:lnTo>
                    <a:pt x="30599" y="21151"/>
                  </a:lnTo>
                  <a:lnTo>
                    <a:pt x="30660" y="21455"/>
                  </a:lnTo>
                  <a:lnTo>
                    <a:pt x="31026" y="23345"/>
                  </a:lnTo>
                  <a:lnTo>
                    <a:pt x="31270" y="25235"/>
                  </a:lnTo>
                  <a:lnTo>
                    <a:pt x="31331" y="26149"/>
                  </a:lnTo>
                  <a:lnTo>
                    <a:pt x="31331" y="27063"/>
                  </a:lnTo>
                  <a:lnTo>
                    <a:pt x="31392" y="27429"/>
                  </a:lnTo>
                  <a:lnTo>
                    <a:pt x="31514" y="27795"/>
                  </a:lnTo>
                  <a:lnTo>
                    <a:pt x="31697" y="28160"/>
                  </a:lnTo>
                  <a:lnTo>
                    <a:pt x="31879" y="28465"/>
                  </a:lnTo>
                  <a:lnTo>
                    <a:pt x="32123" y="28770"/>
                  </a:lnTo>
                  <a:lnTo>
                    <a:pt x="32306" y="29136"/>
                  </a:lnTo>
                  <a:lnTo>
                    <a:pt x="32611" y="29928"/>
                  </a:lnTo>
                  <a:lnTo>
                    <a:pt x="32916" y="30781"/>
                  </a:lnTo>
                  <a:lnTo>
                    <a:pt x="33220" y="31696"/>
                  </a:lnTo>
                  <a:lnTo>
                    <a:pt x="33342" y="32366"/>
                  </a:lnTo>
                  <a:lnTo>
                    <a:pt x="33525" y="33097"/>
                  </a:lnTo>
                  <a:lnTo>
                    <a:pt x="33708" y="34499"/>
                  </a:lnTo>
                  <a:lnTo>
                    <a:pt x="33830" y="35536"/>
                  </a:lnTo>
                  <a:lnTo>
                    <a:pt x="34074" y="36511"/>
                  </a:lnTo>
                  <a:lnTo>
                    <a:pt x="34379" y="37547"/>
                  </a:lnTo>
                  <a:lnTo>
                    <a:pt x="34805" y="38461"/>
                  </a:lnTo>
                  <a:lnTo>
                    <a:pt x="34440" y="38522"/>
                  </a:lnTo>
                  <a:lnTo>
                    <a:pt x="34257" y="38644"/>
                  </a:lnTo>
                  <a:lnTo>
                    <a:pt x="34196" y="38705"/>
                  </a:lnTo>
                  <a:lnTo>
                    <a:pt x="34135" y="38827"/>
                  </a:lnTo>
                  <a:lnTo>
                    <a:pt x="34257" y="38888"/>
                  </a:lnTo>
                  <a:lnTo>
                    <a:pt x="34500" y="38827"/>
                  </a:lnTo>
                  <a:lnTo>
                    <a:pt x="34927" y="38705"/>
                  </a:lnTo>
                  <a:lnTo>
                    <a:pt x="35354" y="38705"/>
                  </a:lnTo>
                  <a:lnTo>
                    <a:pt x="35720" y="38766"/>
                  </a:lnTo>
                  <a:lnTo>
                    <a:pt x="36085" y="39010"/>
                  </a:lnTo>
                  <a:lnTo>
                    <a:pt x="36512" y="39376"/>
                  </a:lnTo>
                  <a:lnTo>
                    <a:pt x="36878" y="39802"/>
                  </a:lnTo>
                  <a:lnTo>
                    <a:pt x="37609" y="40717"/>
                  </a:lnTo>
                  <a:lnTo>
                    <a:pt x="37975" y="41143"/>
                  </a:lnTo>
                  <a:lnTo>
                    <a:pt x="38402" y="41509"/>
                  </a:lnTo>
                  <a:lnTo>
                    <a:pt x="38706" y="41753"/>
                  </a:lnTo>
                  <a:lnTo>
                    <a:pt x="38767" y="41814"/>
                  </a:lnTo>
                  <a:lnTo>
                    <a:pt x="38767" y="41875"/>
                  </a:lnTo>
                  <a:lnTo>
                    <a:pt x="38767" y="41936"/>
                  </a:lnTo>
                  <a:lnTo>
                    <a:pt x="38645" y="41997"/>
                  </a:lnTo>
                  <a:lnTo>
                    <a:pt x="38280" y="41997"/>
                  </a:lnTo>
                  <a:lnTo>
                    <a:pt x="37914" y="41875"/>
                  </a:lnTo>
                  <a:lnTo>
                    <a:pt x="37609" y="41753"/>
                  </a:lnTo>
                  <a:lnTo>
                    <a:pt x="37426" y="41570"/>
                  </a:lnTo>
                  <a:lnTo>
                    <a:pt x="37000" y="41204"/>
                  </a:lnTo>
                  <a:lnTo>
                    <a:pt x="36878" y="41082"/>
                  </a:lnTo>
                  <a:lnTo>
                    <a:pt x="36634" y="41021"/>
                  </a:lnTo>
                  <a:lnTo>
                    <a:pt x="36451" y="40960"/>
                  </a:lnTo>
                  <a:lnTo>
                    <a:pt x="36390" y="41021"/>
                  </a:lnTo>
                  <a:lnTo>
                    <a:pt x="36390" y="41143"/>
                  </a:lnTo>
                  <a:lnTo>
                    <a:pt x="36390" y="41326"/>
                  </a:lnTo>
                  <a:lnTo>
                    <a:pt x="36451" y="41570"/>
                  </a:lnTo>
                  <a:lnTo>
                    <a:pt x="36695" y="42119"/>
                  </a:lnTo>
                  <a:lnTo>
                    <a:pt x="37000" y="42667"/>
                  </a:lnTo>
                  <a:lnTo>
                    <a:pt x="37609" y="43764"/>
                  </a:lnTo>
                  <a:lnTo>
                    <a:pt x="37792" y="44069"/>
                  </a:lnTo>
                  <a:lnTo>
                    <a:pt x="37914" y="44191"/>
                  </a:lnTo>
                  <a:lnTo>
                    <a:pt x="37914" y="44374"/>
                  </a:lnTo>
                  <a:lnTo>
                    <a:pt x="37914" y="44496"/>
                  </a:lnTo>
                  <a:lnTo>
                    <a:pt x="37853" y="44557"/>
                  </a:lnTo>
                  <a:lnTo>
                    <a:pt x="37792" y="44557"/>
                  </a:lnTo>
                  <a:lnTo>
                    <a:pt x="37670" y="44496"/>
                  </a:lnTo>
                  <a:lnTo>
                    <a:pt x="37487" y="44374"/>
                  </a:lnTo>
                  <a:lnTo>
                    <a:pt x="37365" y="44252"/>
                  </a:lnTo>
                  <a:lnTo>
                    <a:pt x="36817" y="43399"/>
                  </a:lnTo>
                  <a:lnTo>
                    <a:pt x="36512" y="42972"/>
                  </a:lnTo>
                  <a:lnTo>
                    <a:pt x="36207" y="42606"/>
                  </a:lnTo>
                  <a:lnTo>
                    <a:pt x="36024" y="42545"/>
                  </a:lnTo>
                  <a:lnTo>
                    <a:pt x="35902" y="42484"/>
                  </a:lnTo>
                  <a:lnTo>
                    <a:pt x="35781" y="42606"/>
                  </a:lnTo>
                  <a:lnTo>
                    <a:pt x="35720" y="42789"/>
                  </a:lnTo>
                  <a:lnTo>
                    <a:pt x="35781" y="43094"/>
                  </a:lnTo>
                  <a:lnTo>
                    <a:pt x="35841" y="43399"/>
                  </a:lnTo>
                  <a:lnTo>
                    <a:pt x="36268" y="44496"/>
                  </a:lnTo>
                  <a:lnTo>
                    <a:pt x="36390" y="44861"/>
                  </a:lnTo>
                  <a:lnTo>
                    <a:pt x="36512" y="45288"/>
                  </a:lnTo>
                  <a:lnTo>
                    <a:pt x="36512" y="45471"/>
                  </a:lnTo>
                  <a:lnTo>
                    <a:pt x="36451" y="45593"/>
                  </a:lnTo>
                  <a:lnTo>
                    <a:pt x="36390" y="45654"/>
                  </a:lnTo>
                  <a:lnTo>
                    <a:pt x="36329" y="45715"/>
                  </a:lnTo>
                  <a:lnTo>
                    <a:pt x="36268" y="45654"/>
                  </a:lnTo>
                  <a:lnTo>
                    <a:pt x="36207" y="45593"/>
                  </a:lnTo>
                  <a:lnTo>
                    <a:pt x="36085" y="45410"/>
                  </a:lnTo>
                  <a:lnTo>
                    <a:pt x="35963" y="45166"/>
                  </a:lnTo>
                  <a:lnTo>
                    <a:pt x="35781" y="44739"/>
                  </a:lnTo>
                  <a:lnTo>
                    <a:pt x="35354" y="43642"/>
                  </a:lnTo>
                  <a:lnTo>
                    <a:pt x="35232" y="43216"/>
                  </a:lnTo>
                  <a:lnTo>
                    <a:pt x="35110" y="42972"/>
                  </a:lnTo>
                  <a:lnTo>
                    <a:pt x="35049" y="42911"/>
                  </a:lnTo>
                  <a:lnTo>
                    <a:pt x="34866" y="42911"/>
                  </a:lnTo>
                  <a:lnTo>
                    <a:pt x="34805" y="42972"/>
                  </a:lnTo>
                  <a:lnTo>
                    <a:pt x="34744" y="43216"/>
                  </a:lnTo>
                  <a:lnTo>
                    <a:pt x="34744" y="43642"/>
                  </a:lnTo>
                  <a:lnTo>
                    <a:pt x="34805" y="44739"/>
                  </a:lnTo>
                  <a:lnTo>
                    <a:pt x="34866" y="45166"/>
                  </a:lnTo>
                  <a:lnTo>
                    <a:pt x="34805" y="45410"/>
                  </a:lnTo>
                  <a:lnTo>
                    <a:pt x="34744" y="45593"/>
                  </a:lnTo>
                  <a:lnTo>
                    <a:pt x="34622" y="45654"/>
                  </a:lnTo>
                  <a:lnTo>
                    <a:pt x="34561" y="45593"/>
                  </a:lnTo>
                  <a:lnTo>
                    <a:pt x="34440" y="45349"/>
                  </a:lnTo>
                  <a:lnTo>
                    <a:pt x="34379" y="44800"/>
                  </a:lnTo>
                  <a:lnTo>
                    <a:pt x="34318" y="44130"/>
                  </a:lnTo>
                  <a:lnTo>
                    <a:pt x="34318" y="43825"/>
                  </a:lnTo>
                  <a:lnTo>
                    <a:pt x="34196" y="43338"/>
                  </a:lnTo>
                  <a:lnTo>
                    <a:pt x="34135" y="43094"/>
                  </a:lnTo>
                  <a:lnTo>
                    <a:pt x="34074" y="42911"/>
                  </a:lnTo>
                  <a:lnTo>
                    <a:pt x="33891" y="42850"/>
                  </a:lnTo>
                  <a:lnTo>
                    <a:pt x="33769" y="42911"/>
                  </a:lnTo>
                  <a:lnTo>
                    <a:pt x="33647" y="42972"/>
                  </a:lnTo>
                  <a:lnTo>
                    <a:pt x="33647" y="43094"/>
                  </a:lnTo>
                  <a:lnTo>
                    <a:pt x="33586" y="43338"/>
                  </a:lnTo>
                  <a:lnTo>
                    <a:pt x="33647" y="43825"/>
                  </a:lnTo>
                  <a:lnTo>
                    <a:pt x="33647" y="44252"/>
                  </a:lnTo>
                  <a:lnTo>
                    <a:pt x="33647" y="44618"/>
                  </a:lnTo>
                  <a:lnTo>
                    <a:pt x="33647" y="44800"/>
                  </a:lnTo>
                  <a:lnTo>
                    <a:pt x="33586" y="44983"/>
                  </a:lnTo>
                  <a:lnTo>
                    <a:pt x="33525" y="45044"/>
                  </a:lnTo>
                  <a:lnTo>
                    <a:pt x="33464" y="44983"/>
                  </a:lnTo>
                  <a:lnTo>
                    <a:pt x="33403" y="44922"/>
                  </a:lnTo>
                  <a:lnTo>
                    <a:pt x="33281" y="44679"/>
                  </a:lnTo>
                  <a:lnTo>
                    <a:pt x="33281" y="44435"/>
                  </a:lnTo>
                  <a:lnTo>
                    <a:pt x="33220" y="43886"/>
                  </a:lnTo>
                  <a:lnTo>
                    <a:pt x="33099" y="42667"/>
                  </a:lnTo>
                  <a:lnTo>
                    <a:pt x="33099" y="42423"/>
                  </a:lnTo>
                  <a:lnTo>
                    <a:pt x="33038" y="42240"/>
                  </a:lnTo>
                  <a:lnTo>
                    <a:pt x="32794" y="41509"/>
                  </a:lnTo>
                  <a:lnTo>
                    <a:pt x="32550" y="40717"/>
                  </a:lnTo>
                  <a:lnTo>
                    <a:pt x="32489" y="40412"/>
                  </a:lnTo>
                  <a:lnTo>
                    <a:pt x="32489" y="40046"/>
                  </a:lnTo>
                  <a:lnTo>
                    <a:pt x="32489" y="39863"/>
                  </a:lnTo>
                  <a:lnTo>
                    <a:pt x="32550" y="39741"/>
                  </a:lnTo>
                  <a:lnTo>
                    <a:pt x="32672" y="39619"/>
                  </a:lnTo>
                  <a:lnTo>
                    <a:pt x="32794" y="39498"/>
                  </a:lnTo>
                  <a:lnTo>
                    <a:pt x="32916" y="39437"/>
                  </a:lnTo>
                  <a:lnTo>
                    <a:pt x="32916" y="39376"/>
                  </a:lnTo>
                  <a:lnTo>
                    <a:pt x="32916" y="39315"/>
                  </a:lnTo>
                  <a:lnTo>
                    <a:pt x="32794" y="39254"/>
                  </a:lnTo>
                  <a:lnTo>
                    <a:pt x="32672" y="39254"/>
                  </a:lnTo>
                  <a:lnTo>
                    <a:pt x="32489" y="39376"/>
                  </a:lnTo>
                  <a:lnTo>
                    <a:pt x="32123" y="38400"/>
                  </a:lnTo>
                  <a:lnTo>
                    <a:pt x="31697" y="37364"/>
                  </a:lnTo>
                  <a:lnTo>
                    <a:pt x="30721" y="35414"/>
                  </a:lnTo>
                  <a:lnTo>
                    <a:pt x="29807" y="33463"/>
                  </a:lnTo>
                  <a:lnTo>
                    <a:pt x="29380" y="32488"/>
                  </a:lnTo>
                  <a:lnTo>
                    <a:pt x="29015" y="31452"/>
                  </a:lnTo>
                  <a:lnTo>
                    <a:pt x="28710" y="30355"/>
                  </a:lnTo>
                  <a:lnTo>
                    <a:pt x="28466" y="29257"/>
                  </a:lnTo>
                  <a:lnTo>
                    <a:pt x="28161" y="28160"/>
                  </a:lnTo>
                  <a:lnTo>
                    <a:pt x="27796" y="27063"/>
                  </a:lnTo>
                  <a:lnTo>
                    <a:pt x="27064" y="25356"/>
                  </a:lnTo>
                  <a:lnTo>
                    <a:pt x="27064" y="25174"/>
                  </a:lnTo>
                  <a:lnTo>
                    <a:pt x="27064" y="24991"/>
                  </a:lnTo>
                  <a:lnTo>
                    <a:pt x="27125" y="24747"/>
                  </a:lnTo>
                  <a:lnTo>
                    <a:pt x="27247" y="24625"/>
                  </a:lnTo>
                  <a:lnTo>
                    <a:pt x="27369" y="24503"/>
                  </a:lnTo>
                  <a:lnTo>
                    <a:pt x="27552" y="24259"/>
                  </a:lnTo>
                  <a:lnTo>
                    <a:pt x="27674" y="23955"/>
                  </a:lnTo>
                  <a:lnTo>
                    <a:pt x="27796" y="23345"/>
                  </a:lnTo>
                  <a:lnTo>
                    <a:pt x="27857" y="22735"/>
                  </a:lnTo>
                  <a:lnTo>
                    <a:pt x="27857" y="22126"/>
                  </a:lnTo>
                  <a:lnTo>
                    <a:pt x="27735" y="21455"/>
                  </a:lnTo>
                  <a:lnTo>
                    <a:pt x="27613" y="20846"/>
                  </a:lnTo>
                  <a:lnTo>
                    <a:pt x="27491" y="20541"/>
                  </a:lnTo>
                  <a:lnTo>
                    <a:pt x="27430" y="20236"/>
                  </a:lnTo>
                  <a:lnTo>
                    <a:pt x="27491" y="19566"/>
                  </a:lnTo>
                  <a:lnTo>
                    <a:pt x="27369" y="20175"/>
                  </a:lnTo>
                  <a:lnTo>
                    <a:pt x="27369" y="20358"/>
                  </a:lnTo>
                  <a:lnTo>
                    <a:pt x="27430" y="20602"/>
                  </a:lnTo>
                  <a:lnTo>
                    <a:pt x="27491" y="21212"/>
                  </a:lnTo>
                  <a:lnTo>
                    <a:pt x="27552" y="21821"/>
                  </a:lnTo>
                  <a:lnTo>
                    <a:pt x="27613" y="22370"/>
                  </a:lnTo>
                  <a:lnTo>
                    <a:pt x="27552" y="22979"/>
                  </a:lnTo>
                  <a:lnTo>
                    <a:pt x="27430" y="23589"/>
                  </a:lnTo>
                  <a:lnTo>
                    <a:pt x="27369" y="23833"/>
                  </a:lnTo>
                  <a:lnTo>
                    <a:pt x="27186" y="24076"/>
                  </a:lnTo>
                  <a:lnTo>
                    <a:pt x="27064" y="24320"/>
                  </a:lnTo>
                  <a:lnTo>
                    <a:pt x="26820" y="24503"/>
                  </a:lnTo>
                  <a:lnTo>
                    <a:pt x="26637" y="24686"/>
                  </a:lnTo>
                  <a:lnTo>
                    <a:pt x="26394" y="24808"/>
                  </a:lnTo>
                  <a:lnTo>
                    <a:pt x="25845" y="24991"/>
                  </a:lnTo>
                  <a:lnTo>
                    <a:pt x="25297" y="25052"/>
                  </a:lnTo>
                  <a:lnTo>
                    <a:pt x="24016" y="25235"/>
                  </a:lnTo>
                  <a:lnTo>
                    <a:pt x="23468" y="25295"/>
                  </a:lnTo>
                  <a:lnTo>
                    <a:pt x="22797" y="25295"/>
                  </a:lnTo>
                  <a:lnTo>
                    <a:pt x="22676" y="25235"/>
                  </a:lnTo>
                  <a:lnTo>
                    <a:pt x="22493" y="25174"/>
                  </a:lnTo>
                  <a:lnTo>
                    <a:pt x="22249" y="24991"/>
                  </a:lnTo>
                  <a:lnTo>
                    <a:pt x="21639" y="24625"/>
                  </a:lnTo>
                  <a:lnTo>
                    <a:pt x="20359" y="23894"/>
                  </a:lnTo>
                  <a:lnTo>
                    <a:pt x="21883" y="24991"/>
                  </a:lnTo>
                  <a:lnTo>
                    <a:pt x="22249" y="25295"/>
                  </a:lnTo>
                  <a:lnTo>
                    <a:pt x="22432" y="25417"/>
                  </a:lnTo>
                  <a:lnTo>
                    <a:pt x="22676" y="25539"/>
                  </a:lnTo>
                  <a:lnTo>
                    <a:pt x="22797" y="25600"/>
                  </a:lnTo>
                  <a:lnTo>
                    <a:pt x="23346" y="25600"/>
                  </a:lnTo>
                  <a:lnTo>
                    <a:pt x="24260" y="25539"/>
                  </a:lnTo>
                  <a:lnTo>
                    <a:pt x="25175" y="25417"/>
                  </a:lnTo>
                  <a:lnTo>
                    <a:pt x="26028" y="25295"/>
                  </a:lnTo>
                  <a:lnTo>
                    <a:pt x="26455" y="25174"/>
                  </a:lnTo>
                  <a:lnTo>
                    <a:pt x="26820" y="24991"/>
                  </a:lnTo>
                  <a:lnTo>
                    <a:pt x="26698" y="25539"/>
                  </a:lnTo>
                  <a:lnTo>
                    <a:pt x="25845" y="28099"/>
                  </a:lnTo>
                  <a:lnTo>
                    <a:pt x="25784" y="28282"/>
                  </a:lnTo>
                  <a:lnTo>
                    <a:pt x="25723" y="28709"/>
                  </a:lnTo>
                  <a:lnTo>
                    <a:pt x="25784" y="30416"/>
                  </a:lnTo>
                  <a:lnTo>
                    <a:pt x="25784" y="32610"/>
                  </a:lnTo>
                  <a:lnTo>
                    <a:pt x="25784" y="32976"/>
                  </a:lnTo>
                  <a:lnTo>
                    <a:pt x="25723" y="33280"/>
                  </a:lnTo>
                  <a:lnTo>
                    <a:pt x="25723" y="33585"/>
                  </a:lnTo>
                  <a:lnTo>
                    <a:pt x="25723" y="33890"/>
                  </a:lnTo>
                  <a:lnTo>
                    <a:pt x="25845" y="34195"/>
                  </a:lnTo>
                  <a:lnTo>
                    <a:pt x="26028" y="35109"/>
                  </a:lnTo>
                  <a:lnTo>
                    <a:pt x="26333" y="36877"/>
                  </a:lnTo>
                  <a:lnTo>
                    <a:pt x="26455" y="37730"/>
                  </a:lnTo>
                  <a:lnTo>
                    <a:pt x="26516" y="38644"/>
                  </a:lnTo>
                  <a:lnTo>
                    <a:pt x="26516" y="40412"/>
                  </a:lnTo>
                  <a:lnTo>
                    <a:pt x="26455" y="42240"/>
                  </a:lnTo>
                  <a:lnTo>
                    <a:pt x="26394" y="44008"/>
                  </a:lnTo>
                  <a:lnTo>
                    <a:pt x="26272" y="45776"/>
                  </a:lnTo>
                  <a:lnTo>
                    <a:pt x="26028" y="47543"/>
                  </a:lnTo>
                  <a:lnTo>
                    <a:pt x="25784" y="49311"/>
                  </a:lnTo>
                  <a:lnTo>
                    <a:pt x="25479" y="51079"/>
                  </a:lnTo>
                  <a:lnTo>
                    <a:pt x="25053" y="52846"/>
                  </a:lnTo>
                  <a:lnTo>
                    <a:pt x="24565" y="54553"/>
                  </a:lnTo>
                  <a:lnTo>
                    <a:pt x="24382" y="55406"/>
                  </a:lnTo>
                  <a:lnTo>
                    <a:pt x="24260" y="56260"/>
                  </a:lnTo>
                  <a:lnTo>
                    <a:pt x="24260" y="57235"/>
                  </a:lnTo>
                  <a:lnTo>
                    <a:pt x="24321" y="58210"/>
                  </a:lnTo>
                  <a:lnTo>
                    <a:pt x="24504" y="59063"/>
                  </a:lnTo>
                  <a:lnTo>
                    <a:pt x="24687" y="59917"/>
                  </a:lnTo>
                  <a:lnTo>
                    <a:pt x="24931" y="60770"/>
                  </a:lnTo>
                  <a:lnTo>
                    <a:pt x="25053" y="61684"/>
                  </a:lnTo>
                  <a:lnTo>
                    <a:pt x="25114" y="62538"/>
                  </a:lnTo>
                  <a:lnTo>
                    <a:pt x="25114" y="63391"/>
                  </a:lnTo>
                  <a:lnTo>
                    <a:pt x="24992" y="64244"/>
                  </a:lnTo>
                  <a:lnTo>
                    <a:pt x="24870" y="65098"/>
                  </a:lnTo>
                  <a:lnTo>
                    <a:pt x="24565" y="66317"/>
                  </a:lnTo>
                  <a:lnTo>
                    <a:pt x="24260" y="67475"/>
                  </a:lnTo>
                  <a:lnTo>
                    <a:pt x="23529" y="69791"/>
                  </a:lnTo>
                  <a:lnTo>
                    <a:pt x="22493" y="73326"/>
                  </a:lnTo>
                  <a:lnTo>
                    <a:pt x="22127" y="74789"/>
                  </a:lnTo>
                  <a:lnTo>
                    <a:pt x="22066" y="75216"/>
                  </a:lnTo>
                  <a:lnTo>
                    <a:pt x="22005" y="75460"/>
                  </a:lnTo>
                  <a:lnTo>
                    <a:pt x="22066" y="75704"/>
                  </a:lnTo>
                  <a:lnTo>
                    <a:pt x="22127" y="75947"/>
                  </a:lnTo>
                  <a:lnTo>
                    <a:pt x="22249" y="76252"/>
                  </a:lnTo>
                  <a:lnTo>
                    <a:pt x="22493" y="76740"/>
                  </a:lnTo>
                  <a:lnTo>
                    <a:pt x="22858" y="77410"/>
                  </a:lnTo>
                  <a:lnTo>
                    <a:pt x="23346" y="78081"/>
                  </a:lnTo>
                  <a:lnTo>
                    <a:pt x="23590" y="78386"/>
                  </a:lnTo>
                  <a:lnTo>
                    <a:pt x="23834" y="78568"/>
                  </a:lnTo>
                  <a:lnTo>
                    <a:pt x="24260" y="78873"/>
                  </a:lnTo>
                  <a:lnTo>
                    <a:pt x="24321" y="78995"/>
                  </a:lnTo>
                  <a:lnTo>
                    <a:pt x="24321" y="79056"/>
                  </a:lnTo>
                  <a:lnTo>
                    <a:pt x="24260" y="79117"/>
                  </a:lnTo>
                  <a:lnTo>
                    <a:pt x="24199" y="79178"/>
                  </a:lnTo>
                  <a:lnTo>
                    <a:pt x="23956" y="79239"/>
                  </a:lnTo>
                  <a:lnTo>
                    <a:pt x="23773" y="79300"/>
                  </a:lnTo>
                  <a:lnTo>
                    <a:pt x="22919" y="79483"/>
                  </a:lnTo>
                  <a:lnTo>
                    <a:pt x="22493" y="79544"/>
                  </a:lnTo>
                  <a:lnTo>
                    <a:pt x="22066" y="79605"/>
                  </a:lnTo>
                  <a:lnTo>
                    <a:pt x="21700" y="79544"/>
                  </a:lnTo>
                  <a:lnTo>
                    <a:pt x="21578" y="79422"/>
                  </a:lnTo>
                  <a:lnTo>
                    <a:pt x="21578" y="79300"/>
                  </a:lnTo>
                  <a:lnTo>
                    <a:pt x="21517" y="78995"/>
                  </a:lnTo>
                  <a:lnTo>
                    <a:pt x="21456" y="78873"/>
                  </a:lnTo>
                  <a:lnTo>
                    <a:pt x="21335" y="78751"/>
                  </a:lnTo>
                  <a:lnTo>
                    <a:pt x="21213" y="78751"/>
                  </a:lnTo>
                  <a:lnTo>
                    <a:pt x="21213" y="78873"/>
                  </a:lnTo>
                  <a:lnTo>
                    <a:pt x="21274" y="79117"/>
                  </a:lnTo>
                  <a:lnTo>
                    <a:pt x="21335" y="79422"/>
                  </a:lnTo>
                  <a:lnTo>
                    <a:pt x="21335" y="79605"/>
                  </a:lnTo>
                  <a:lnTo>
                    <a:pt x="21335" y="79727"/>
                  </a:lnTo>
                  <a:lnTo>
                    <a:pt x="21213" y="79848"/>
                  </a:lnTo>
                  <a:lnTo>
                    <a:pt x="21030" y="79909"/>
                  </a:lnTo>
                  <a:lnTo>
                    <a:pt x="20725" y="79970"/>
                  </a:lnTo>
                  <a:lnTo>
                    <a:pt x="20359" y="79970"/>
                  </a:lnTo>
                  <a:lnTo>
                    <a:pt x="20176" y="79909"/>
                  </a:lnTo>
                  <a:lnTo>
                    <a:pt x="19994" y="79848"/>
                  </a:lnTo>
                  <a:lnTo>
                    <a:pt x="19872" y="79666"/>
                  </a:lnTo>
                  <a:lnTo>
                    <a:pt x="19750" y="79422"/>
                  </a:lnTo>
                  <a:lnTo>
                    <a:pt x="19628" y="78995"/>
                  </a:lnTo>
                  <a:lnTo>
                    <a:pt x="19628" y="78507"/>
                  </a:lnTo>
                  <a:lnTo>
                    <a:pt x="19628" y="78020"/>
                  </a:lnTo>
                  <a:lnTo>
                    <a:pt x="19628" y="75582"/>
                  </a:lnTo>
                  <a:lnTo>
                    <a:pt x="19750" y="74119"/>
                  </a:lnTo>
                  <a:lnTo>
                    <a:pt x="19872" y="72656"/>
                  </a:lnTo>
                  <a:lnTo>
                    <a:pt x="19994" y="71193"/>
                  </a:lnTo>
                  <a:lnTo>
                    <a:pt x="20115" y="69669"/>
                  </a:lnTo>
                  <a:lnTo>
                    <a:pt x="20115" y="68816"/>
                  </a:lnTo>
                  <a:lnTo>
                    <a:pt x="20055" y="67963"/>
                  </a:lnTo>
                  <a:lnTo>
                    <a:pt x="19994" y="66195"/>
                  </a:lnTo>
                  <a:lnTo>
                    <a:pt x="19933" y="64915"/>
                  </a:lnTo>
                  <a:lnTo>
                    <a:pt x="19994" y="63696"/>
                  </a:lnTo>
                  <a:lnTo>
                    <a:pt x="20055" y="62172"/>
                  </a:lnTo>
                  <a:lnTo>
                    <a:pt x="20176" y="60587"/>
                  </a:lnTo>
                  <a:lnTo>
                    <a:pt x="20237" y="59734"/>
                  </a:lnTo>
                  <a:lnTo>
                    <a:pt x="20298" y="58820"/>
                  </a:lnTo>
                  <a:lnTo>
                    <a:pt x="20298" y="58515"/>
                  </a:lnTo>
                  <a:lnTo>
                    <a:pt x="20237" y="58271"/>
                  </a:lnTo>
                  <a:lnTo>
                    <a:pt x="20115" y="57905"/>
                  </a:lnTo>
                  <a:lnTo>
                    <a:pt x="19994" y="57540"/>
                  </a:lnTo>
                  <a:lnTo>
                    <a:pt x="19872" y="57113"/>
                  </a:lnTo>
                  <a:lnTo>
                    <a:pt x="19872" y="56625"/>
                  </a:lnTo>
                  <a:lnTo>
                    <a:pt x="19994" y="55772"/>
                  </a:lnTo>
                  <a:lnTo>
                    <a:pt x="19994" y="55345"/>
                  </a:lnTo>
                  <a:lnTo>
                    <a:pt x="19994" y="54919"/>
                  </a:lnTo>
                  <a:lnTo>
                    <a:pt x="19933" y="54065"/>
                  </a:lnTo>
                  <a:lnTo>
                    <a:pt x="19750" y="52359"/>
                  </a:lnTo>
                  <a:lnTo>
                    <a:pt x="19689" y="50652"/>
                  </a:lnTo>
                  <a:lnTo>
                    <a:pt x="19689" y="48275"/>
                  </a:lnTo>
                  <a:lnTo>
                    <a:pt x="19689" y="45898"/>
                  </a:lnTo>
                  <a:lnTo>
                    <a:pt x="19628" y="44130"/>
                  </a:lnTo>
                  <a:lnTo>
                    <a:pt x="19628" y="43338"/>
                  </a:lnTo>
                  <a:lnTo>
                    <a:pt x="19628" y="43155"/>
                  </a:lnTo>
                  <a:lnTo>
                    <a:pt x="19628" y="42911"/>
                  </a:lnTo>
                  <a:lnTo>
                    <a:pt x="19872" y="42911"/>
                  </a:lnTo>
                  <a:lnTo>
                    <a:pt x="20237" y="42789"/>
                  </a:lnTo>
                  <a:lnTo>
                    <a:pt x="20542" y="42667"/>
                  </a:lnTo>
                  <a:lnTo>
                    <a:pt x="20786" y="42423"/>
                  </a:lnTo>
                  <a:lnTo>
                    <a:pt x="20969" y="42119"/>
                  </a:lnTo>
                  <a:lnTo>
                    <a:pt x="21030" y="41814"/>
                  </a:lnTo>
                  <a:lnTo>
                    <a:pt x="21030" y="41509"/>
                  </a:lnTo>
                  <a:lnTo>
                    <a:pt x="20847" y="41936"/>
                  </a:lnTo>
                  <a:lnTo>
                    <a:pt x="20725" y="42119"/>
                  </a:lnTo>
                  <a:lnTo>
                    <a:pt x="20542" y="42301"/>
                  </a:lnTo>
                  <a:lnTo>
                    <a:pt x="20359" y="42423"/>
                  </a:lnTo>
                  <a:lnTo>
                    <a:pt x="20115" y="42484"/>
                  </a:lnTo>
                  <a:lnTo>
                    <a:pt x="19567" y="42545"/>
                  </a:lnTo>
                  <a:lnTo>
                    <a:pt x="19018" y="42484"/>
                  </a:lnTo>
                  <a:lnTo>
                    <a:pt x="18774" y="42423"/>
                  </a:lnTo>
                  <a:lnTo>
                    <a:pt x="18592" y="42301"/>
                  </a:lnTo>
                  <a:lnTo>
                    <a:pt x="18409" y="42119"/>
                  </a:lnTo>
                  <a:lnTo>
                    <a:pt x="18287" y="41936"/>
                  </a:lnTo>
                  <a:lnTo>
                    <a:pt x="18104" y="41509"/>
                  </a:lnTo>
                  <a:lnTo>
                    <a:pt x="18104" y="41753"/>
                  </a:lnTo>
                  <a:lnTo>
                    <a:pt x="18104" y="41997"/>
                  </a:lnTo>
                  <a:lnTo>
                    <a:pt x="18226" y="42240"/>
                  </a:lnTo>
                  <a:lnTo>
                    <a:pt x="18348" y="42484"/>
                  </a:lnTo>
                  <a:lnTo>
                    <a:pt x="18592" y="42667"/>
                  </a:lnTo>
                  <a:lnTo>
                    <a:pt x="18896" y="42789"/>
                  </a:lnTo>
                  <a:lnTo>
                    <a:pt x="19201" y="42850"/>
                  </a:lnTo>
                  <a:lnTo>
                    <a:pt x="19323" y="42911"/>
                  </a:lnTo>
                  <a:lnTo>
                    <a:pt x="19445" y="42911"/>
                  </a:lnTo>
                  <a:lnTo>
                    <a:pt x="19445" y="43033"/>
                  </a:lnTo>
                  <a:lnTo>
                    <a:pt x="19445" y="43094"/>
                  </a:lnTo>
                  <a:lnTo>
                    <a:pt x="19384" y="43642"/>
                  </a:lnTo>
                  <a:lnTo>
                    <a:pt x="19384" y="46324"/>
                  </a:lnTo>
                  <a:lnTo>
                    <a:pt x="19384" y="48458"/>
                  </a:lnTo>
                  <a:lnTo>
                    <a:pt x="19384" y="50652"/>
                  </a:lnTo>
                  <a:lnTo>
                    <a:pt x="19323" y="51993"/>
                  </a:lnTo>
                  <a:lnTo>
                    <a:pt x="19201" y="53395"/>
                  </a:lnTo>
                  <a:lnTo>
                    <a:pt x="19079" y="54858"/>
                  </a:lnTo>
                  <a:lnTo>
                    <a:pt x="19079" y="55528"/>
                  </a:lnTo>
                  <a:lnTo>
                    <a:pt x="19079" y="56260"/>
                  </a:lnTo>
                  <a:lnTo>
                    <a:pt x="19140" y="56930"/>
                  </a:lnTo>
                  <a:lnTo>
                    <a:pt x="19018" y="57662"/>
                  </a:lnTo>
                  <a:lnTo>
                    <a:pt x="18835" y="58149"/>
                  </a:lnTo>
                  <a:lnTo>
                    <a:pt x="18774" y="58393"/>
                  </a:lnTo>
                  <a:lnTo>
                    <a:pt x="18714" y="58637"/>
                  </a:lnTo>
                  <a:lnTo>
                    <a:pt x="18714" y="59368"/>
                  </a:lnTo>
                  <a:lnTo>
                    <a:pt x="18835" y="60100"/>
                  </a:lnTo>
                  <a:lnTo>
                    <a:pt x="18896" y="60831"/>
                  </a:lnTo>
                  <a:lnTo>
                    <a:pt x="18957" y="61563"/>
                  </a:lnTo>
                  <a:lnTo>
                    <a:pt x="19018" y="63818"/>
                  </a:lnTo>
                  <a:lnTo>
                    <a:pt x="19079" y="64854"/>
                  </a:lnTo>
                  <a:lnTo>
                    <a:pt x="19079" y="65829"/>
                  </a:lnTo>
                  <a:lnTo>
                    <a:pt x="19018" y="67292"/>
                  </a:lnTo>
                  <a:lnTo>
                    <a:pt x="18896" y="68755"/>
                  </a:lnTo>
                  <a:lnTo>
                    <a:pt x="18957" y="70218"/>
                  </a:lnTo>
                  <a:lnTo>
                    <a:pt x="19079" y="71681"/>
                  </a:lnTo>
                  <a:lnTo>
                    <a:pt x="19262" y="73144"/>
                  </a:lnTo>
                  <a:lnTo>
                    <a:pt x="19384" y="74606"/>
                  </a:lnTo>
                  <a:lnTo>
                    <a:pt x="19384" y="75886"/>
                  </a:lnTo>
                  <a:lnTo>
                    <a:pt x="19384" y="77959"/>
                  </a:lnTo>
                  <a:lnTo>
                    <a:pt x="19384" y="78873"/>
                  </a:lnTo>
                  <a:lnTo>
                    <a:pt x="19384" y="79178"/>
                  </a:lnTo>
                  <a:lnTo>
                    <a:pt x="19323" y="79422"/>
                  </a:lnTo>
                  <a:lnTo>
                    <a:pt x="19140" y="79727"/>
                  </a:lnTo>
                  <a:lnTo>
                    <a:pt x="18957" y="79909"/>
                  </a:lnTo>
                  <a:lnTo>
                    <a:pt x="18653" y="79970"/>
                  </a:lnTo>
                  <a:lnTo>
                    <a:pt x="18348" y="79970"/>
                  </a:lnTo>
                  <a:lnTo>
                    <a:pt x="18043" y="79909"/>
                  </a:lnTo>
                  <a:lnTo>
                    <a:pt x="17799" y="79787"/>
                  </a:lnTo>
                  <a:lnTo>
                    <a:pt x="17738" y="79666"/>
                  </a:lnTo>
                  <a:lnTo>
                    <a:pt x="17677" y="79605"/>
                  </a:lnTo>
                  <a:lnTo>
                    <a:pt x="17738" y="79361"/>
                  </a:lnTo>
                  <a:lnTo>
                    <a:pt x="17799" y="79056"/>
                  </a:lnTo>
                  <a:lnTo>
                    <a:pt x="17860" y="78934"/>
                  </a:lnTo>
                  <a:lnTo>
                    <a:pt x="17921" y="78873"/>
                  </a:lnTo>
                  <a:lnTo>
                    <a:pt x="17860" y="78812"/>
                  </a:lnTo>
                  <a:lnTo>
                    <a:pt x="17799" y="78751"/>
                  </a:lnTo>
                  <a:lnTo>
                    <a:pt x="17677" y="78751"/>
                  </a:lnTo>
                  <a:lnTo>
                    <a:pt x="17616" y="78812"/>
                  </a:lnTo>
                  <a:lnTo>
                    <a:pt x="17555" y="78995"/>
                  </a:lnTo>
                  <a:lnTo>
                    <a:pt x="17555" y="79178"/>
                  </a:lnTo>
                  <a:lnTo>
                    <a:pt x="17494" y="79300"/>
                  </a:lnTo>
                  <a:lnTo>
                    <a:pt x="17434" y="79483"/>
                  </a:lnTo>
                  <a:lnTo>
                    <a:pt x="17312" y="79544"/>
                  </a:lnTo>
                  <a:lnTo>
                    <a:pt x="17129" y="79605"/>
                  </a:lnTo>
                  <a:lnTo>
                    <a:pt x="16824" y="79605"/>
                  </a:lnTo>
                  <a:lnTo>
                    <a:pt x="16458" y="79544"/>
                  </a:lnTo>
                  <a:lnTo>
                    <a:pt x="16032" y="79483"/>
                  </a:lnTo>
                  <a:lnTo>
                    <a:pt x="15361" y="79361"/>
                  </a:lnTo>
                  <a:lnTo>
                    <a:pt x="14995" y="79239"/>
                  </a:lnTo>
                  <a:lnTo>
                    <a:pt x="14813" y="79178"/>
                  </a:lnTo>
                  <a:lnTo>
                    <a:pt x="14752" y="79117"/>
                  </a:lnTo>
                  <a:lnTo>
                    <a:pt x="14691" y="79056"/>
                  </a:lnTo>
                  <a:lnTo>
                    <a:pt x="14691" y="78934"/>
                  </a:lnTo>
                  <a:lnTo>
                    <a:pt x="14813" y="78873"/>
                  </a:lnTo>
                  <a:lnTo>
                    <a:pt x="14995" y="78751"/>
                  </a:lnTo>
                  <a:lnTo>
                    <a:pt x="15483" y="78386"/>
                  </a:lnTo>
                  <a:lnTo>
                    <a:pt x="15910" y="77898"/>
                  </a:lnTo>
                  <a:lnTo>
                    <a:pt x="16214" y="77349"/>
                  </a:lnTo>
                  <a:lnTo>
                    <a:pt x="16519" y="76801"/>
                  </a:lnTo>
                  <a:lnTo>
                    <a:pt x="16824" y="76252"/>
                  </a:lnTo>
                  <a:lnTo>
                    <a:pt x="17007" y="75765"/>
                  </a:lnTo>
                  <a:lnTo>
                    <a:pt x="17007" y="75399"/>
                  </a:lnTo>
                  <a:lnTo>
                    <a:pt x="16946" y="75033"/>
                  </a:lnTo>
                  <a:lnTo>
                    <a:pt x="16763" y="74058"/>
                  </a:lnTo>
                  <a:lnTo>
                    <a:pt x="16519" y="73144"/>
                  </a:lnTo>
                  <a:lnTo>
                    <a:pt x="15910" y="71315"/>
                  </a:lnTo>
                  <a:lnTo>
                    <a:pt x="15239" y="68938"/>
                  </a:lnTo>
                  <a:lnTo>
                    <a:pt x="14813" y="67536"/>
                  </a:lnTo>
                  <a:lnTo>
                    <a:pt x="14386" y="66073"/>
                  </a:lnTo>
                  <a:lnTo>
                    <a:pt x="14081" y="64610"/>
                  </a:lnTo>
                  <a:lnTo>
                    <a:pt x="13959" y="63879"/>
                  </a:lnTo>
                  <a:lnTo>
                    <a:pt x="13898" y="63147"/>
                  </a:lnTo>
                  <a:lnTo>
                    <a:pt x="13959" y="62355"/>
                  </a:lnTo>
                  <a:lnTo>
                    <a:pt x="14020" y="61623"/>
                  </a:lnTo>
                  <a:lnTo>
                    <a:pt x="14142" y="60831"/>
                  </a:lnTo>
                  <a:lnTo>
                    <a:pt x="14325" y="60100"/>
                  </a:lnTo>
                  <a:lnTo>
                    <a:pt x="14630" y="58698"/>
                  </a:lnTo>
                  <a:lnTo>
                    <a:pt x="14752" y="57966"/>
                  </a:lnTo>
                  <a:lnTo>
                    <a:pt x="14813" y="57235"/>
                  </a:lnTo>
                  <a:lnTo>
                    <a:pt x="14752" y="56686"/>
                  </a:lnTo>
                  <a:lnTo>
                    <a:pt x="14752" y="56077"/>
                  </a:lnTo>
                  <a:lnTo>
                    <a:pt x="14508" y="54919"/>
                  </a:lnTo>
                  <a:lnTo>
                    <a:pt x="14264" y="53761"/>
                  </a:lnTo>
                  <a:lnTo>
                    <a:pt x="13959" y="52602"/>
                  </a:lnTo>
                  <a:lnTo>
                    <a:pt x="13593" y="51079"/>
                  </a:lnTo>
                  <a:lnTo>
                    <a:pt x="13289" y="49555"/>
                  </a:lnTo>
                  <a:lnTo>
                    <a:pt x="13045" y="48031"/>
                  </a:lnTo>
                  <a:lnTo>
                    <a:pt x="12862" y="46446"/>
                  </a:lnTo>
                  <a:lnTo>
                    <a:pt x="12618" y="43399"/>
                  </a:lnTo>
                  <a:lnTo>
                    <a:pt x="12557" y="40290"/>
                  </a:lnTo>
                  <a:lnTo>
                    <a:pt x="12557" y="38766"/>
                  </a:lnTo>
                  <a:lnTo>
                    <a:pt x="12557" y="38035"/>
                  </a:lnTo>
                  <a:lnTo>
                    <a:pt x="12679" y="37242"/>
                  </a:lnTo>
                  <a:lnTo>
                    <a:pt x="12862" y="35658"/>
                  </a:lnTo>
                  <a:lnTo>
                    <a:pt x="13167" y="34134"/>
                  </a:lnTo>
                  <a:lnTo>
                    <a:pt x="13228" y="33890"/>
                  </a:lnTo>
                  <a:lnTo>
                    <a:pt x="13228" y="33585"/>
                  </a:lnTo>
                  <a:lnTo>
                    <a:pt x="13167" y="33280"/>
                  </a:lnTo>
                  <a:lnTo>
                    <a:pt x="13045" y="32976"/>
                  </a:lnTo>
                  <a:lnTo>
                    <a:pt x="13045" y="29379"/>
                  </a:lnTo>
                  <a:lnTo>
                    <a:pt x="13045" y="28587"/>
                  </a:lnTo>
                  <a:lnTo>
                    <a:pt x="12984" y="28343"/>
                  </a:lnTo>
                  <a:lnTo>
                    <a:pt x="12923" y="28038"/>
                  </a:lnTo>
                  <a:lnTo>
                    <a:pt x="12801" y="27673"/>
                  </a:lnTo>
                  <a:lnTo>
                    <a:pt x="12496" y="26576"/>
                  </a:lnTo>
                  <a:lnTo>
                    <a:pt x="12192" y="25600"/>
                  </a:lnTo>
                  <a:lnTo>
                    <a:pt x="12192" y="25235"/>
                  </a:lnTo>
                  <a:lnTo>
                    <a:pt x="12131" y="24930"/>
                  </a:lnTo>
                  <a:lnTo>
                    <a:pt x="12496" y="25113"/>
                  </a:lnTo>
                  <a:lnTo>
                    <a:pt x="12923" y="25235"/>
                  </a:lnTo>
                  <a:lnTo>
                    <a:pt x="13776" y="25417"/>
                  </a:lnTo>
                  <a:lnTo>
                    <a:pt x="14691" y="25539"/>
                  </a:lnTo>
                  <a:lnTo>
                    <a:pt x="15666" y="25600"/>
                  </a:lnTo>
                  <a:lnTo>
                    <a:pt x="16214" y="25600"/>
                  </a:lnTo>
                  <a:lnTo>
                    <a:pt x="16397" y="25539"/>
                  </a:lnTo>
                  <a:lnTo>
                    <a:pt x="16519" y="25478"/>
                  </a:lnTo>
                  <a:lnTo>
                    <a:pt x="16702" y="25356"/>
                  </a:lnTo>
                  <a:lnTo>
                    <a:pt x="17068" y="25052"/>
                  </a:lnTo>
                  <a:lnTo>
                    <a:pt x="18653" y="23894"/>
                  </a:lnTo>
                  <a:lnTo>
                    <a:pt x="18653" y="23894"/>
                  </a:lnTo>
                  <a:lnTo>
                    <a:pt x="16519" y="25113"/>
                  </a:lnTo>
                  <a:lnTo>
                    <a:pt x="16397" y="25235"/>
                  </a:lnTo>
                  <a:lnTo>
                    <a:pt x="16275" y="25295"/>
                  </a:lnTo>
                  <a:lnTo>
                    <a:pt x="15971" y="25295"/>
                  </a:lnTo>
                  <a:lnTo>
                    <a:pt x="15361" y="25235"/>
                  </a:lnTo>
                  <a:lnTo>
                    <a:pt x="14081" y="25113"/>
                  </a:lnTo>
                  <a:lnTo>
                    <a:pt x="13532" y="25052"/>
                  </a:lnTo>
                  <a:lnTo>
                    <a:pt x="12923" y="24930"/>
                  </a:lnTo>
                  <a:lnTo>
                    <a:pt x="12435" y="24686"/>
                  </a:lnTo>
                  <a:lnTo>
                    <a:pt x="12192" y="24503"/>
                  </a:lnTo>
                  <a:lnTo>
                    <a:pt x="11948" y="24320"/>
                  </a:lnTo>
                  <a:lnTo>
                    <a:pt x="11826" y="24076"/>
                  </a:lnTo>
                  <a:lnTo>
                    <a:pt x="11704" y="23833"/>
                  </a:lnTo>
                  <a:lnTo>
                    <a:pt x="11521" y="23284"/>
                  </a:lnTo>
                  <a:lnTo>
                    <a:pt x="11460" y="22735"/>
                  </a:lnTo>
                  <a:lnTo>
                    <a:pt x="11460" y="22126"/>
                  </a:lnTo>
                  <a:lnTo>
                    <a:pt x="11521" y="21455"/>
                  </a:lnTo>
                  <a:lnTo>
                    <a:pt x="11582" y="20785"/>
                  </a:lnTo>
                  <a:lnTo>
                    <a:pt x="11643" y="20541"/>
                  </a:lnTo>
                  <a:lnTo>
                    <a:pt x="11704" y="20297"/>
                  </a:lnTo>
                  <a:lnTo>
                    <a:pt x="11521" y="19566"/>
                  </a:lnTo>
                  <a:lnTo>
                    <a:pt x="11582" y="20114"/>
                  </a:lnTo>
                  <a:lnTo>
                    <a:pt x="11582" y="20419"/>
                  </a:lnTo>
                  <a:lnTo>
                    <a:pt x="11460" y="20724"/>
                  </a:lnTo>
                  <a:lnTo>
                    <a:pt x="11338" y="21212"/>
                  </a:lnTo>
                  <a:lnTo>
                    <a:pt x="11216" y="21760"/>
                  </a:lnTo>
                  <a:lnTo>
                    <a:pt x="11216" y="22309"/>
                  </a:lnTo>
                  <a:lnTo>
                    <a:pt x="11216" y="22918"/>
                  </a:lnTo>
                  <a:lnTo>
                    <a:pt x="11277" y="23467"/>
                  </a:lnTo>
                  <a:lnTo>
                    <a:pt x="11399" y="24015"/>
                  </a:lnTo>
                  <a:lnTo>
                    <a:pt x="11643" y="24442"/>
                  </a:lnTo>
                  <a:lnTo>
                    <a:pt x="11765" y="24564"/>
                  </a:lnTo>
                  <a:lnTo>
                    <a:pt x="11826" y="24747"/>
                  </a:lnTo>
                  <a:lnTo>
                    <a:pt x="11887" y="24991"/>
                  </a:lnTo>
                  <a:lnTo>
                    <a:pt x="11887" y="25235"/>
                  </a:lnTo>
                  <a:lnTo>
                    <a:pt x="11887" y="25478"/>
                  </a:lnTo>
                  <a:lnTo>
                    <a:pt x="11765" y="25722"/>
                  </a:lnTo>
                  <a:lnTo>
                    <a:pt x="11460" y="26515"/>
                  </a:lnTo>
                  <a:lnTo>
                    <a:pt x="11033" y="27612"/>
                  </a:lnTo>
                  <a:lnTo>
                    <a:pt x="10729" y="28648"/>
                  </a:lnTo>
                  <a:lnTo>
                    <a:pt x="10485" y="29745"/>
                  </a:lnTo>
                  <a:lnTo>
                    <a:pt x="10241" y="30842"/>
                  </a:lnTo>
                  <a:lnTo>
                    <a:pt x="9875" y="31939"/>
                  </a:lnTo>
                  <a:lnTo>
                    <a:pt x="9449" y="33037"/>
                  </a:lnTo>
                  <a:lnTo>
                    <a:pt x="8961" y="34134"/>
                  </a:lnTo>
                  <a:lnTo>
                    <a:pt x="8412" y="35170"/>
                  </a:lnTo>
                  <a:lnTo>
                    <a:pt x="7437" y="37242"/>
                  </a:lnTo>
                  <a:lnTo>
                    <a:pt x="6950" y="38278"/>
                  </a:lnTo>
                  <a:lnTo>
                    <a:pt x="6523" y="39376"/>
                  </a:lnTo>
                  <a:lnTo>
                    <a:pt x="6340" y="39254"/>
                  </a:lnTo>
                  <a:lnTo>
                    <a:pt x="6157" y="39254"/>
                  </a:lnTo>
                  <a:lnTo>
                    <a:pt x="6157" y="39315"/>
                  </a:lnTo>
                  <a:lnTo>
                    <a:pt x="6096" y="39376"/>
                  </a:lnTo>
                  <a:lnTo>
                    <a:pt x="6157" y="39437"/>
                  </a:lnTo>
                  <a:lnTo>
                    <a:pt x="6157" y="39498"/>
                  </a:lnTo>
                  <a:lnTo>
                    <a:pt x="6279" y="39498"/>
                  </a:lnTo>
                  <a:lnTo>
                    <a:pt x="6462" y="39619"/>
                  </a:lnTo>
                  <a:lnTo>
                    <a:pt x="6523" y="39802"/>
                  </a:lnTo>
                  <a:lnTo>
                    <a:pt x="6584" y="39985"/>
                  </a:lnTo>
                  <a:lnTo>
                    <a:pt x="6584" y="40229"/>
                  </a:lnTo>
                  <a:lnTo>
                    <a:pt x="6523" y="40717"/>
                  </a:lnTo>
                  <a:lnTo>
                    <a:pt x="6401" y="41204"/>
                  </a:lnTo>
                  <a:lnTo>
                    <a:pt x="6035" y="42119"/>
                  </a:lnTo>
                  <a:lnTo>
                    <a:pt x="5974" y="42301"/>
                  </a:lnTo>
                  <a:lnTo>
                    <a:pt x="5913" y="42545"/>
                  </a:lnTo>
                  <a:lnTo>
                    <a:pt x="5791" y="43886"/>
                  </a:lnTo>
                  <a:lnTo>
                    <a:pt x="5791" y="44496"/>
                  </a:lnTo>
                  <a:lnTo>
                    <a:pt x="5730" y="44800"/>
                  </a:lnTo>
                  <a:lnTo>
                    <a:pt x="5669" y="44922"/>
                  </a:lnTo>
                  <a:lnTo>
                    <a:pt x="5609" y="45044"/>
                  </a:lnTo>
                  <a:lnTo>
                    <a:pt x="5487" y="45044"/>
                  </a:lnTo>
                  <a:lnTo>
                    <a:pt x="5426" y="44983"/>
                  </a:lnTo>
                  <a:lnTo>
                    <a:pt x="5365" y="44800"/>
                  </a:lnTo>
                  <a:lnTo>
                    <a:pt x="5365" y="44374"/>
                  </a:lnTo>
                  <a:lnTo>
                    <a:pt x="5426" y="43764"/>
                  </a:lnTo>
                  <a:lnTo>
                    <a:pt x="5426" y="43459"/>
                  </a:lnTo>
                  <a:lnTo>
                    <a:pt x="5426" y="43216"/>
                  </a:lnTo>
                  <a:lnTo>
                    <a:pt x="5365" y="43033"/>
                  </a:lnTo>
                  <a:lnTo>
                    <a:pt x="5243" y="42911"/>
                  </a:lnTo>
                  <a:lnTo>
                    <a:pt x="5121" y="42850"/>
                  </a:lnTo>
                  <a:lnTo>
                    <a:pt x="4938" y="42972"/>
                  </a:lnTo>
                  <a:lnTo>
                    <a:pt x="4816" y="43216"/>
                  </a:lnTo>
                  <a:lnTo>
                    <a:pt x="4755" y="43459"/>
                  </a:lnTo>
                  <a:lnTo>
                    <a:pt x="4694" y="43947"/>
                  </a:lnTo>
                  <a:lnTo>
                    <a:pt x="4633" y="44800"/>
                  </a:lnTo>
                  <a:lnTo>
                    <a:pt x="4572" y="45349"/>
                  </a:lnTo>
                  <a:lnTo>
                    <a:pt x="4450" y="45593"/>
                  </a:lnTo>
                  <a:lnTo>
                    <a:pt x="4389" y="45654"/>
                  </a:lnTo>
                  <a:lnTo>
                    <a:pt x="4268" y="45532"/>
                  </a:lnTo>
                  <a:lnTo>
                    <a:pt x="4207" y="45349"/>
                  </a:lnTo>
                  <a:lnTo>
                    <a:pt x="4207" y="45105"/>
                  </a:lnTo>
                  <a:lnTo>
                    <a:pt x="4268" y="44374"/>
                  </a:lnTo>
                  <a:lnTo>
                    <a:pt x="4268" y="43825"/>
                  </a:lnTo>
                  <a:lnTo>
                    <a:pt x="4329" y="43277"/>
                  </a:lnTo>
                  <a:lnTo>
                    <a:pt x="4268" y="43094"/>
                  </a:lnTo>
                  <a:lnTo>
                    <a:pt x="4207" y="42972"/>
                  </a:lnTo>
                  <a:lnTo>
                    <a:pt x="4146" y="42911"/>
                  </a:lnTo>
                  <a:lnTo>
                    <a:pt x="4085" y="42911"/>
                  </a:lnTo>
                  <a:lnTo>
                    <a:pt x="3963" y="42972"/>
                  </a:lnTo>
                  <a:lnTo>
                    <a:pt x="3841" y="43155"/>
                  </a:lnTo>
                  <a:lnTo>
                    <a:pt x="3658" y="43642"/>
                  </a:lnTo>
                  <a:lnTo>
                    <a:pt x="3231" y="44861"/>
                  </a:lnTo>
                  <a:lnTo>
                    <a:pt x="2988" y="45349"/>
                  </a:lnTo>
                  <a:lnTo>
                    <a:pt x="2866" y="45593"/>
                  </a:lnTo>
                  <a:lnTo>
                    <a:pt x="2744" y="45654"/>
                  </a:lnTo>
                  <a:lnTo>
                    <a:pt x="2683" y="45715"/>
                  </a:lnTo>
                  <a:lnTo>
                    <a:pt x="2622" y="45654"/>
                  </a:lnTo>
                  <a:lnTo>
                    <a:pt x="2561" y="45593"/>
                  </a:lnTo>
                  <a:lnTo>
                    <a:pt x="2561" y="45410"/>
                  </a:lnTo>
                  <a:lnTo>
                    <a:pt x="2561" y="45105"/>
                  </a:lnTo>
                  <a:lnTo>
                    <a:pt x="2683" y="44739"/>
                  </a:lnTo>
                  <a:lnTo>
                    <a:pt x="2927" y="44069"/>
                  </a:lnTo>
                  <a:lnTo>
                    <a:pt x="3048" y="43703"/>
                  </a:lnTo>
                  <a:lnTo>
                    <a:pt x="3292" y="43094"/>
                  </a:lnTo>
                  <a:lnTo>
                    <a:pt x="3292" y="42728"/>
                  </a:lnTo>
                  <a:lnTo>
                    <a:pt x="3292" y="42606"/>
                  </a:lnTo>
                  <a:lnTo>
                    <a:pt x="3170" y="42484"/>
                  </a:lnTo>
                  <a:lnTo>
                    <a:pt x="3109" y="42484"/>
                  </a:lnTo>
                  <a:lnTo>
                    <a:pt x="2988" y="42545"/>
                  </a:lnTo>
                  <a:lnTo>
                    <a:pt x="2805" y="42728"/>
                  </a:lnTo>
                  <a:lnTo>
                    <a:pt x="2378" y="43216"/>
                  </a:lnTo>
                  <a:lnTo>
                    <a:pt x="2012" y="43703"/>
                  </a:lnTo>
                  <a:lnTo>
                    <a:pt x="1708" y="44191"/>
                  </a:lnTo>
                  <a:lnTo>
                    <a:pt x="1525" y="44435"/>
                  </a:lnTo>
                  <a:lnTo>
                    <a:pt x="1403" y="44496"/>
                  </a:lnTo>
                  <a:lnTo>
                    <a:pt x="1281" y="44557"/>
                  </a:lnTo>
                  <a:lnTo>
                    <a:pt x="1159" y="44557"/>
                  </a:lnTo>
                  <a:lnTo>
                    <a:pt x="1098" y="44496"/>
                  </a:lnTo>
                  <a:lnTo>
                    <a:pt x="1098" y="44374"/>
                  </a:lnTo>
                  <a:lnTo>
                    <a:pt x="1159" y="44252"/>
                  </a:lnTo>
                  <a:lnTo>
                    <a:pt x="1281" y="43947"/>
                  </a:lnTo>
                  <a:lnTo>
                    <a:pt x="1403" y="43825"/>
                  </a:lnTo>
                  <a:lnTo>
                    <a:pt x="1951" y="42789"/>
                  </a:lnTo>
                  <a:lnTo>
                    <a:pt x="2317" y="42119"/>
                  </a:lnTo>
                  <a:lnTo>
                    <a:pt x="2500" y="41753"/>
                  </a:lnTo>
                  <a:lnTo>
                    <a:pt x="2622" y="41387"/>
                  </a:lnTo>
                  <a:lnTo>
                    <a:pt x="2683" y="41204"/>
                  </a:lnTo>
                  <a:lnTo>
                    <a:pt x="2622" y="41082"/>
                  </a:lnTo>
                  <a:lnTo>
                    <a:pt x="2561" y="41021"/>
                  </a:lnTo>
                  <a:lnTo>
                    <a:pt x="2378" y="40960"/>
                  </a:lnTo>
                  <a:lnTo>
                    <a:pt x="2134" y="41082"/>
                  </a:lnTo>
                  <a:lnTo>
                    <a:pt x="1890" y="41326"/>
                  </a:lnTo>
                  <a:lnTo>
                    <a:pt x="1647" y="41570"/>
                  </a:lnTo>
                  <a:lnTo>
                    <a:pt x="1403" y="41753"/>
                  </a:lnTo>
                  <a:lnTo>
                    <a:pt x="976" y="41936"/>
                  </a:lnTo>
                  <a:lnTo>
                    <a:pt x="732" y="41997"/>
                  </a:lnTo>
                  <a:lnTo>
                    <a:pt x="488" y="41997"/>
                  </a:lnTo>
                  <a:lnTo>
                    <a:pt x="306" y="41936"/>
                  </a:lnTo>
                  <a:lnTo>
                    <a:pt x="245" y="41875"/>
                  </a:lnTo>
                  <a:lnTo>
                    <a:pt x="306" y="41814"/>
                  </a:lnTo>
                  <a:lnTo>
                    <a:pt x="367" y="41692"/>
                  </a:lnTo>
                  <a:lnTo>
                    <a:pt x="793" y="41326"/>
                  </a:lnTo>
                  <a:lnTo>
                    <a:pt x="1342" y="40778"/>
                  </a:lnTo>
                  <a:lnTo>
                    <a:pt x="1829" y="40168"/>
                  </a:lnTo>
                  <a:lnTo>
                    <a:pt x="2317" y="39619"/>
                  </a:lnTo>
                  <a:lnTo>
                    <a:pt x="2866" y="39071"/>
                  </a:lnTo>
                  <a:lnTo>
                    <a:pt x="3170" y="38888"/>
                  </a:lnTo>
                  <a:lnTo>
                    <a:pt x="3414" y="38705"/>
                  </a:lnTo>
                  <a:lnTo>
                    <a:pt x="4085" y="38705"/>
                  </a:lnTo>
                  <a:lnTo>
                    <a:pt x="4511" y="38827"/>
                  </a:lnTo>
                  <a:lnTo>
                    <a:pt x="4633" y="38827"/>
                  </a:lnTo>
                  <a:lnTo>
                    <a:pt x="4755" y="38888"/>
                  </a:lnTo>
                  <a:lnTo>
                    <a:pt x="4877" y="38888"/>
                  </a:lnTo>
                  <a:lnTo>
                    <a:pt x="4877" y="38827"/>
                  </a:lnTo>
                  <a:lnTo>
                    <a:pt x="4816" y="38705"/>
                  </a:lnTo>
                  <a:lnTo>
                    <a:pt x="4755" y="38644"/>
                  </a:lnTo>
                  <a:lnTo>
                    <a:pt x="4511" y="38522"/>
                  </a:lnTo>
                  <a:lnTo>
                    <a:pt x="4207" y="38461"/>
                  </a:lnTo>
                  <a:lnTo>
                    <a:pt x="4633" y="37608"/>
                  </a:lnTo>
                  <a:lnTo>
                    <a:pt x="4877" y="36755"/>
                  </a:lnTo>
                  <a:lnTo>
                    <a:pt x="5121" y="35840"/>
                  </a:lnTo>
                  <a:lnTo>
                    <a:pt x="5304" y="34987"/>
                  </a:lnTo>
                  <a:lnTo>
                    <a:pt x="5426" y="33768"/>
                  </a:lnTo>
                  <a:lnTo>
                    <a:pt x="5609" y="32549"/>
                  </a:lnTo>
                  <a:lnTo>
                    <a:pt x="5852" y="31635"/>
                  </a:lnTo>
                  <a:lnTo>
                    <a:pt x="6096" y="30781"/>
                  </a:lnTo>
                  <a:lnTo>
                    <a:pt x="6462" y="29928"/>
                  </a:lnTo>
                  <a:lnTo>
                    <a:pt x="6828" y="29075"/>
                  </a:lnTo>
                  <a:lnTo>
                    <a:pt x="6950" y="28709"/>
                  </a:lnTo>
                  <a:lnTo>
                    <a:pt x="7132" y="28465"/>
                  </a:lnTo>
                  <a:lnTo>
                    <a:pt x="7376" y="28099"/>
                  </a:lnTo>
                  <a:lnTo>
                    <a:pt x="7559" y="27673"/>
                  </a:lnTo>
                  <a:lnTo>
                    <a:pt x="7681" y="27368"/>
                  </a:lnTo>
                  <a:lnTo>
                    <a:pt x="7681" y="27063"/>
                  </a:lnTo>
                  <a:lnTo>
                    <a:pt x="7742" y="26149"/>
                  </a:lnTo>
                  <a:lnTo>
                    <a:pt x="7803" y="25235"/>
                  </a:lnTo>
                  <a:lnTo>
                    <a:pt x="7925" y="24259"/>
                  </a:lnTo>
                  <a:lnTo>
                    <a:pt x="8169" y="22370"/>
                  </a:lnTo>
                  <a:lnTo>
                    <a:pt x="8351" y="21455"/>
                  </a:lnTo>
                  <a:lnTo>
                    <a:pt x="8412" y="21151"/>
                  </a:lnTo>
                  <a:lnTo>
                    <a:pt x="8412" y="20846"/>
                  </a:lnTo>
                  <a:lnTo>
                    <a:pt x="8351" y="19932"/>
                  </a:lnTo>
                  <a:lnTo>
                    <a:pt x="8351" y="19017"/>
                  </a:lnTo>
                  <a:lnTo>
                    <a:pt x="8412" y="18164"/>
                  </a:lnTo>
                  <a:lnTo>
                    <a:pt x="8534" y="17737"/>
                  </a:lnTo>
                  <a:lnTo>
                    <a:pt x="8656" y="17311"/>
                  </a:lnTo>
                  <a:lnTo>
                    <a:pt x="9022" y="16457"/>
                  </a:lnTo>
                  <a:lnTo>
                    <a:pt x="9510" y="15726"/>
                  </a:lnTo>
                  <a:lnTo>
                    <a:pt x="9753" y="15360"/>
                  </a:lnTo>
                  <a:lnTo>
                    <a:pt x="9997" y="15055"/>
                  </a:lnTo>
                  <a:lnTo>
                    <a:pt x="10302" y="14812"/>
                  </a:lnTo>
                  <a:lnTo>
                    <a:pt x="10668" y="14629"/>
                  </a:lnTo>
                  <a:lnTo>
                    <a:pt x="11094" y="14446"/>
                  </a:lnTo>
                  <a:lnTo>
                    <a:pt x="11521" y="14324"/>
                  </a:lnTo>
                  <a:lnTo>
                    <a:pt x="12374" y="14202"/>
                  </a:lnTo>
                  <a:lnTo>
                    <a:pt x="13411" y="14080"/>
                  </a:lnTo>
                  <a:lnTo>
                    <a:pt x="14447" y="14080"/>
                  </a:lnTo>
                  <a:lnTo>
                    <a:pt x="16519" y="14141"/>
                  </a:lnTo>
                  <a:lnTo>
                    <a:pt x="14691" y="13836"/>
                  </a:lnTo>
                  <a:lnTo>
                    <a:pt x="15727" y="13166"/>
                  </a:lnTo>
                  <a:lnTo>
                    <a:pt x="16336" y="12739"/>
                  </a:lnTo>
                  <a:lnTo>
                    <a:pt x="16641" y="12617"/>
                  </a:lnTo>
                  <a:lnTo>
                    <a:pt x="16885" y="12434"/>
                  </a:lnTo>
                  <a:lnTo>
                    <a:pt x="16946" y="12313"/>
                  </a:lnTo>
                  <a:lnTo>
                    <a:pt x="17007" y="12191"/>
                  </a:lnTo>
                  <a:lnTo>
                    <a:pt x="17190" y="10118"/>
                  </a:lnTo>
                  <a:lnTo>
                    <a:pt x="17738" y="10484"/>
                  </a:lnTo>
                  <a:lnTo>
                    <a:pt x="18348" y="10789"/>
                  </a:lnTo>
                  <a:lnTo>
                    <a:pt x="18896" y="11032"/>
                  </a:lnTo>
                  <a:lnTo>
                    <a:pt x="19201" y="11093"/>
                  </a:lnTo>
                  <a:lnTo>
                    <a:pt x="19506" y="11154"/>
                  </a:lnTo>
                  <a:lnTo>
                    <a:pt x="19811" y="11093"/>
                  </a:lnTo>
                  <a:lnTo>
                    <a:pt x="20115" y="11032"/>
                  </a:lnTo>
                  <a:lnTo>
                    <a:pt x="20664" y="10789"/>
                  </a:lnTo>
                  <a:lnTo>
                    <a:pt x="21274" y="10484"/>
                  </a:lnTo>
                  <a:lnTo>
                    <a:pt x="21883" y="10118"/>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0A95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2" name="Google Shape;72;p12"/>
          <p:cNvSpPr txBox="1">
            <a:spLocks noGrp="1"/>
          </p:cNvSpPr>
          <p:nvPr>
            <p:ph type="ctrTitle"/>
          </p:nvPr>
        </p:nvSpPr>
        <p:spPr>
          <a:xfrm>
            <a:off x="217656" y="1651702"/>
            <a:ext cx="6371669" cy="1045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500" b="1" dirty="0">
                <a:solidFill>
                  <a:schemeClr val="bg1"/>
                </a:solidFill>
              </a:rPr>
              <a:t>Path to Health/Camino A La Salud</a:t>
            </a:r>
            <a:br>
              <a:rPr lang="en" sz="4000" b="1" dirty="0">
                <a:solidFill>
                  <a:schemeClr val="bg1"/>
                </a:solidFill>
              </a:rPr>
            </a:br>
            <a:r>
              <a:rPr lang="en" sz="3000" b="1" dirty="0">
                <a:solidFill>
                  <a:schemeClr val="bg1"/>
                </a:solidFill>
              </a:rPr>
              <a:t>Provider Billing </a:t>
            </a:r>
            <a:br>
              <a:rPr lang="en" sz="3000" b="1" dirty="0">
                <a:solidFill>
                  <a:schemeClr val="bg1"/>
                </a:solidFill>
              </a:rPr>
            </a:br>
            <a:r>
              <a:rPr lang="en" sz="3000" b="1" dirty="0">
                <a:solidFill>
                  <a:schemeClr val="bg1"/>
                </a:solidFill>
              </a:rPr>
              <a:t>&amp; </a:t>
            </a:r>
            <a:br>
              <a:rPr lang="en" sz="3000" b="1" dirty="0">
                <a:solidFill>
                  <a:schemeClr val="bg1"/>
                </a:solidFill>
              </a:rPr>
            </a:br>
            <a:r>
              <a:rPr lang="en" sz="3000" b="1" dirty="0">
                <a:solidFill>
                  <a:schemeClr val="bg1"/>
                </a:solidFill>
              </a:rPr>
              <a:t>Claims Training</a:t>
            </a:r>
            <a:endParaRPr sz="3000" b="1" dirty="0">
              <a:solidFill>
                <a:schemeClr val="bg1"/>
              </a:solidFill>
            </a:endParaRPr>
          </a:p>
        </p:txBody>
      </p:sp>
      <p:sp>
        <p:nvSpPr>
          <p:cNvPr id="10" name="Google Shape;136;p18"/>
          <p:cNvSpPr/>
          <p:nvPr/>
        </p:nvSpPr>
        <p:spPr>
          <a:xfrm rot="2700000">
            <a:off x="6489496" y="1064233"/>
            <a:ext cx="520721" cy="508355"/>
          </a:xfrm>
          <a:prstGeom prst="teardrop">
            <a:avLst>
              <a:gd name="adj" fmla="val 100000"/>
            </a:avLst>
          </a:prstGeom>
          <a:solidFill>
            <a:srgbClr val="FFC000"/>
          </a:solidFill>
          <a:ln>
            <a:solidFill>
              <a:srgbClr val="FFC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135;p18"/>
          <p:cNvSpPr/>
          <p:nvPr/>
        </p:nvSpPr>
        <p:spPr>
          <a:xfrm rot="4499367">
            <a:off x="8213365" y="153737"/>
            <a:ext cx="583725" cy="615528"/>
          </a:xfrm>
          <a:prstGeom prst="wedgeEllipseCallout">
            <a:avLst>
              <a:gd name="adj1" fmla="val -20833"/>
              <a:gd name="adj2" fmla="val 62500"/>
            </a:avLst>
          </a:prstGeom>
          <a:solidFill>
            <a:srgbClr val="A9D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2" name="Picture 1"/>
          <p:cNvPicPr>
            <a:picLocks noChangeAspect="1"/>
          </p:cNvPicPr>
          <p:nvPr/>
        </p:nvPicPr>
        <p:blipFill>
          <a:blip r:embed="rId3"/>
          <a:stretch>
            <a:fillRect/>
          </a:stretch>
        </p:blipFill>
        <p:spPr>
          <a:xfrm>
            <a:off x="7847861" y="1209897"/>
            <a:ext cx="188992" cy="152413"/>
          </a:xfrm>
          <a:prstGeom prst="rect">
            <a:avLst/>
          </a:prstGeom>
        </p:spPr>
      </p:pic>
      <p:sp>
        <p:nvSpPr>
          <p:cNvPr id="32" name="Google Shape;72;p12"/>
          <p:cNvSpPr txBox="1">
            <a:spLocks/>
          </p:cNvSpPr>
          <p:nvPr/>
        </p:nvSpPr>
        <p:spPr>
          <a:xfrm>
            <a:off x="1326090" y="4775038"/>
            <a:ext cx="2042060" cy="316386"/>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6000"/>
              <a:buFont typeface="Dosis"/>
              <a:buNone/>
              <a:defRPr sz="6000" b="0" i="0" u="none" strike="noStrike" cap="none">
                <a:solidFill>
                  <a:srgbClr val="FFFFFF"/>
                </a:solidFill>
                <a:latin typeface="Dosis"/>
                <a:ea typeface="Dosis"/>
                <a:cs typeface="Dosis"/>
                <a:sym typeface="Dosis"/>
              </a:defRPr>
            </a:lvl1pPr>
            <a:lvl2pPr marR="0" lvl="1" algn="l" rtl="0">
              <a:lnSpc>
                <a:spcPct val="100000"/>
              </a:lnSpc>
              <a:spcBef>
                <a:spcPts val="0"/>
              </a:spcBef>
              <a:spcAft>
                <a:spcPts val="0"/>
              </a:spcAft>
              <a:buClr>
                <a:srgbClr val="FFFFFF"/>
              </a:buClr>
              <a:buSzPts val="6000"/>
              <a:buFont typeface="Dosis"/>
              <a:buNone/>
              <a:defRPr sz="6000" b="0" i="0" u="none" strike="noStrike" cap="none">
                <a:solidFill>
                  <a:srgbClr val="FFFFFF"/>
                </a:solidFill>
                <a:latin typeface="Dosis"/>
                <a:ea typeface="Dosis"/>
                <a:cs typeface="Dosis"/>
                <a:sym typeface="Dosis"/>
              </a:defRPr>
            </a:lvl2pPr>
            <a:lvl3pPr marR="0" lvl="2" algn="l" rtl="0">
              <a:lnSpc>
                <a:spcPct val="100000"/>
              </a:lnSpc>
              <a:spcBef>
                <a:spcPts val="0"/>
              </a:spcBef>
              <a:spcAft>
                <a:spcPts val="0"/>
              </a:spcAft>
              <a:buClr>
                <a:srgbClr val="FFFFFF"/>
              </a:buClr>
              <a:buSzPts val="6000"/>
              <a:buFont typeface="Dosis"/>
              <a:buNone/>
              <a:defRPr sz="6000" b="0" i="0" u="none" strike="noStrike" cap="none">
                <a:solidFill>
                  <a:srgbClr val="FFFFFF"/>
                </a:solidFill>
                <a:latin typeface="Dosis"/>
                <a:ea typeface="Dosis"/>
                <a:cs typeface="Dosis"/>
                <a:sym typeface="Dosis"/>
              </a:defRPr>
            </a:lvl3pPr>
            <a:lvl4pPr marR="0" lvl="3" algn="l" rtl="0">
              <a:lnSpc>
                <a:spcPct val="100000"/>
              </a:lnSpc>
              <a:spcBef>
                <a:spcPts val="0"/>
              </a:spcBef>
              <a:spcAft>
                <a:spcPts val="0"/>
              </a:spcAft>
              <a:buClr>
                <a:srgbClr val="FFFFFF"/>
              </a:buClr>
              <a:buSzPts val="6000"/>
              <a:buFont typeface="Dosis"/>
              <a:buNone/>
              <a:defRPr sz="6000" b="0" i="0" u="none" strike="noStrike" cap="none">
                <a:solidFill>
                  <a:srgbClr val="FFFFFF"/>
                </a:solidFill>
                <a:latin typeface="Dosis"/>
                <a:ea typeface="Dosis"/>
                <a:cs typeface="Dosis"/>
                <a:sym typeface="Dosis"/>
              </a:defRPr>
            </a:lvl4pPr>
            <a:lvl5pPr marR="0" lvl="4" algn="l" rtl="0">
              <a:lnSpc>
                <a:spcPct val="100000"/>
              </a:lnSpc>
              <a:spcBef>
                <a:spcPts val="0"/>
              </a:spcBef>
              <a:spcAft>
                <a:spcPts val="0"/>
              </a:spcAft>
              <a:buClr>
                <a:srgbClr val="FFFFFF"/>
              </a:buClr>
              <a:buSzPts val="6000"/>
              <a:buFont typeface="Dosis"/>
              <a:buNone/>
              <a:defRPr sz="6000" b="0" i="0" u="none" strike="noStrike" cap="none">
                <a:solidFill>
                  <a:srgbClr val="FFFFFF"/>
                </a:solidFill>
                <a:latin typeface="Dosis"/>
                <a:ea typeface="Dosis"/>
                <a:cs typeface="Dosis"/>
                <a:sym typeface="Dosis"/>
              </a:defRPr>
            </a:lvl5pPr>
            <a:lvl6pPr marR="0" lvl="5" algn="l" rtl="0">
              <a:lnSpc>
                <a:spcPct val="100000"/>
              </a:lnSpc>
              <a:spcBef>
                <a:spcPts val="0"/>
              </a:spcBef>
              <a:spcAft>
                <a:spcPts val="0"/>
              </a:spcAft>
              <a:buClr>
                <a:srgbClr val="FFFFFF"/>
              </a:buClr>
              <a:buSzPts val="6000"/>
              <a:buFont typeface="Dosis"/>
              <a:buNone/>
              <a:defRPr sz="6000" b="0" i="0" u="none" strike="noStrike" cap="none">
                <a:solidFill>
                  <a:srgbClr val="FFFFFF"/>
                </a:solidFill>
                <a:latin typeface="Dosis"/>
                <a:ea typeface="Dosis"/>
                <a:cs typeface="Dosis"/>
                <a:sym typeface="Dosis"/>
              </a:defRPr>
            </a:lvl6pPr>
            <a:lvl7pPr marR="0" lvl="6" algn="l" rtl="0">
              <a:lnSpc>
                <a:spcPct val="100000"/>
              </a:lnSpc>
              <a:spcBef>
                <a:spcPts val="0"/>
              </a:spcBef>
              <a:spcAft>
                <a:spcPts val="0"/>
              </a:spcAft>
              <a:buClr>
                <a:srgbClr val="FFFFFF"/>
              </a:buClr>
              <a:buSzPts val="6000"/>
              <a:buFont typeface="Dosis"/>
              <a:buNone/>
              <a:defRPr sz="6000" b="0" i="0" u="none" strike="noStrike" cap="none">
                <a:solidFill>
                  <a:srgbClr val="FFFFFF"/>
                </a:solidFill>
                <a:latin typeface="Dosis"/>
                <a:ea typeface="Dosis"/>
                <a:cs typeface="Dosis"/>
                <a:sym typeface="Dosis"/>
              </a:defRPr>
            </a:lvl7pPr>
            <a:lvl8pPr marR="0" lvl="7" algn="l" rtl="0">
              <a:lnSpc>
                <a:spcPct val="100000"/>
              </a:lnSpc>
              <a:spcBef>
                <a:spcPts val="0"/>
              </a:spcBef>
              <a:spcAft>
                <a:spcPts val="0"/>
              </a:spcAft>
              <a:buClr>
                <a:srgbClr val="FFFFFF"/>
              </a:buClr>
              <a:buSzPts val="6000"/>
              <a:buFont typeface="Dosis"/>
              <a:buNone/>
              <a:defRPr sz="6000" b="0" i="0" u="none" strike="noStrike" cap="none">
                <a:solidFill>
                  <a:srgbClr val="FFFFFF"/>
                </a:solidFill>
                <a:latin typeface="Dosis"/>
                <a:ea typeface="Dosis"/>
                <a:cs typeface="Dosis"/>
                <a:sym typeface="Dosis"/>
              </a:defRPr>
            </a:lvl8pPr>
            <a:lvl9pPr marR="0" lvl="8" algn="l" rtl="0">
              <a:lnSpc>
                <a:spcPct val="100000"/>
              </a:lnSpc>
              <a:spcBef>
                <a:spcPts val="0"/>
              </a:spcBef>
              <a:spcAft>
                <a:spcPts val="0"/>
              </a:spcAft>
              <a:buClr>
                <a:srgbClr val="FFFFFF"/>
              </a:buClr>
              <a:buSzPts val="6000"/>
              <a:buFont typeface="Dosis"/>
              <a:buNone/>
              <a:defRPr sz="6000" b="0" i="0" u="none" strike="noStrike" cap="none">
                <a:solidFill>
                  <a:srgbClr val="FFFFFF"/>
                </a:solidFill>
                <a:latin typeface="Dosis"/>
                <a:ea typeface="Dosis"/>
                <a:cs typeface="Dosis"/>
                <a:sym typeface="Dosis"/>
              </a:defRPr>
            </a:lvl9pPr>
          </a:lstStyle>
          <a:p>
            <a:r>
              <a:rPr lang="en-US" sz="900" dirty="0">
                <a:solidFill>
                  <a:srgbClr val="FF6600"/>
                </a:solidFill>
              </a:rPr>
              <a:t>Presented By</a:t>
            </a:r>
          </a:p>
          <a:p>
            <a:r>
              <a:rPr lang="en-US" sz="800" dirty="0">
                <a:solidFill>
                  <a:schemeClr val="accent1">
                    <a:lumMod val="50000"/>
                  </a:schemeClr>
                </a:solidFill>
              </a:rPr>
              <a:t>Linda Boyd, </a:t>
            </a:r>
            <a:r>
              <a:rPr lang="en-US" sz="700" i="1" dirty="0">
                <a:solidFill>
                  <a:schemeClr val="accent1">
                    <a:lumMod val="50000"/>
                  </a:schemeClr>
                </a:solidFill>
              </a:rPr>
              <a:t>AMM Director of Administration</a:t>
            </a:r>
          </a:p>
        </p:txBody>
      </p:sp>
      <p:grpSp>
        <p:nvGrpSpPr>
          <p:cNvPr id="35" name="Google Shape;563;p40"/>
          <p:cNvGrpSpPr/>
          <p:nvPr/>
        </p:nvGrpSpPr>
        <p:grpSpPr>
          <a:xfrm>
            <a:off x="6708252" y="1162751"/>
            <a:ext cx="113632" cy="311317"/>
            <a:chOff x="732125" y="2958550"/>
            <a:chExt cx="130325" cy="474950"/>
          </a:xfrm>
        </p:grpSpPr>
        <p:sp>
          <p:nvSpPr>
            <p:cNvPr id="36" name="Google Shape;564;p40"/>
            <p:cNvSpPr/>
            <p:nvPr/>
          </p:nvSpPr>
          <p:spPr>
            <a:xfrm>
              <a:off x="732125" y="2958550"/>
              <a:ext cx="130325" cy="474950"/>
            </a:xfrm>
            <a:custGeom>
              <a:avLst/>
              <a:gdLst/>
              <a:ahLst/>
              <a:cxnLst/>
              <a:rect l="l" t="t" r="r" b="b"/>
              <a:pathLst>
                <a:path w="5213" h="18998" fill="none" extrusionOk="0">
                  <a:moveTo>
                    <a:pt x="4336" y="14443"/>
                  </a:moveTo>
                  <a:lnTo>
                    <a:pt x="4336" y="1754"/>
                  </a:lnTo>
                  <a:lnTo>
                    <a:pt x="4336" y="1754"/>
                  </a:lnTo>
                  <a:lnTo>
                    <a:pt x="4336" y="1584"/>
                  </a:lnTo>
                  <a:lnTo>
                    <a:pt x="4311" y="1389"/>
                  </a:lnTo>
                  <a:lnTo>
                    <a:pt x="4262" y="1243"/>
                  </a:lnTo>
                  <a:lnTo>
                    <a:pt x="4214" y="1073"/>
                  </a:lnTo>
                  <a:lnTo>
                    <a:pt x="4141" y="926"/>
                  </a:lnTo>
                  <a:lnTo>
                    <a:pt x="4043" y="780"/>
                  </a:lnTo>
                  <a:lnTo>
                    <a:pt x="3946" y="634"/>
                  </a:lnTo>
                  <a:lnTo>
                    <a:pt x="3824" y="512"/>
                  </a:lnTo>
                  <a:lnTo>
                    <a:pt x="3702" y="415"/>
                  </a:lnTo>
                  <a:lnTo>
                    <a:pt x="3580" y="318"/>
                  </a:lnTo>
                  <a:lnTo>
                    <a:pt x="3434" y="220"/>
                  </a:lnTo>
                  <a:lnTo>
                    <a:pt x="3288" y="147"/>
                  </a:lnTo>
                  <a:lnTo>
                    <a:pt x="3118" y="98"/>
                  </a:lnTo>
                  <a:lnTo>
                    <a:pt x="2947" y="50"/>
                  </a:lnTo>
                  <a:lnTo>
                    <a:pt x="2777" y="25"/>
                  </a:lnTo>
                  <a:lnTo>
                    <a:pt x="2606" y="1"/>
                  </a:lnTo>
                  <a:lnTo>
                    <a:pt x="2606" y="1"/>
                  </a:lnTo>
                  <a:lnTo>
                    <a:pt x="2436" y="25"/>
                  </a:lnTo>
                  <a:lnTo>
                    <a:pt x="2265" y="50"/>
                  </a:lnTo>
                  <a:lnTo>
                    <a:pt x="2095" y="98"/>
                  </a:lnTo>
                  <a:lnTo>
                    <a:pt x="1924" y="147"/>
                  </a:lnTo>
                  <a:lnTo>
                    <a:pt x="1778" y="220"/>
                  </a:lnTo>
                  <a:lnTo>
                    <a:pt x="1632" y="318"/>
                  </a:lnTo>
                  <a:lnTo>
                    <a:pt x="1510" y="415"/>
                  </a:lnTo>
                  <a:lnTo>
                    <a:pt x="1389" y="512"/>
                  </a:lnTo>
                  <a:lnTo>
                    <a:pt x="1267" y="634"/>
                  </a:lnTo>
                  <a:lnTo>
                    <a:pt x="1169" y="780"/>
                  </a:lnTo>
                  <a:lnTo>
                    <a:pt x="1072" y="926"/>
                  </a:lnTo>
                  <a:lnTo>
                    <a:pt x="999" y="1073"/>
                  </a:lnTo>
                  <a:lnTo>
                    <a:pt x="950" y="1243"/>
                  </a:lnTo>
                  <a:lnTo>
                    <a:pt x="901" y="1389"/>
                  </a:lnTo>
                  <a:lnTo>
                    <a:pt x="877" y="1584"/>
                  </a:lnTo>
                  <a:lnTo>
                    <a:pt x="877" y="1754"/>
                  </a:lnTo>
                  <a:lnTo>
                    <a:pt x="877" y="14443"/>
                  </a:lnTo>
                  <a:lnTo>
                    <a:pt x="877" y="14443"/>
                  </a:lnTo>
                  <a:lnTo>
                    <a:pt x="682" y="14638"/>
                  </a:lnTo>
                  <a:lnTo>
                    <a:pt x="512" y="14833"/>
                  </a:lnTo>
                  <a:lnTo>
                    <a:pt x="366" y="15052"/>
                  </a:lnTo>
                  <a:lnTo>
                    <a:pt x="244" y="15296"/>
                  </a:lnTo>
                  <a:lnTo>
                    <a:pt x="146" y="15564"/>
                  </a:lnTo>
                  <a:lnTo>
                    <a:pt x="73" y="15832"/>
                  </a:lnTo>
                  <a:lnTo>
                    <a:pt x="25" y="16100"/>
                  </a:lnTo>
                  <a:lnTo>
                    <a:pt x="0" y="16392"/>
                  </a:lnTo>
                  <a:lnTo>
                    <a:pt x="0" y="16392"/>
                  </a:lnTo>
                  <a:lnTo>
                    <a:pt x="25" y="16635"/>
                  </a:lnTo>
                  <a:lnTo>
                    <a:pt x="49" y="16903"/>
                  </a:lnTo>
                  <a:lnTo>
                    <a:pt x="122" y="17147"/>
                  </a:lnTo>
                  <a:lnTo>
                    <a:pt x="195" y="17390"/>
                  </a:lnTo>
                  <a:lnTo>
                    <a:pt x="317" y="17634"/>
                  </a:lnTo>
                  <a:lnTo>
                    <a:pt x="439" y="17829"/>
                  </a:lnTo>
                  <a:lnTo>
                    <a:pt x="609" y="18048"/>
                  </a:lnTo>
                  <a:lnTo>
                    <a:pt x="755" y="18218"/>
                  </a:lnTo>
                  <a:lnTo>
                    <a:pt x="950" y="18389"/>
                  </a:lnTo>
                  <a:lnTo>
                    <a:pt x="1145" y="18535"/>
                  </a:lnTo>
                  <a:lnTo>
                    <a:pt x="1364" y="18681"/>
                  </a:lnTo>
                  <a:lnTo>
                    <a:pt x="1583" y="18779"/>
                  </a:lnTo>
                  <a:lnTo>
                    <a:pt x="1827" y="18876"/>
                  </a:lnTo>
                  <a:lnTo>
                    <a:pt x="2070" y="18925"/>
                  </a:lnTo>
                  <a:lnTo>
                    <a:pt x="2338" y="18973"/>
                  </a:lnTo>
                  <a:lnTo>
                    <a:pt x="2606" y="18998"/>
                  </a:lnTo>
                  <a:lnTo>
                    <a:pt x="2606" y="18998"/>
                  </a:lnTo>
                  <a:lnTo>
                    <a:pt x="2874" y="18973"/>
                  </a:lnTo>
                  <a:lnTo>
                    <a:pt x="3142" y="18925"/>
                  </a:lnTo>
                  <a:lnTo>
                    <a:pt x="3386" y="18876"/>
                  </a:lnTo>
                  <a:lnTo>
                    <a:pt x="3629" y="18779"/>
                  </a:lnTo>
                  <a:lnTo>
                    <a:pt x="3848" y="18681"/>
                  </a:lnTo>
                  <a:lnTo>
                    <a:pt x="4068" y="18535"/>
                  </a:lnTo>
                  <a:lnTo>
                    <a:pt x="4262" y="18389"/>
                  </a:lnTo>
                  <a:lnTo>
                    <a:pt x="4457" y="18218"/>
                  </a:lnTo>
                  <a:lnTo>
                    <a:pt x="4603" y="18048"/>
                  </a:lnTo>
                  <a:lnTo>
                    <a:pt x="4774" y="17829"/>
                  </a:lnTo>
                  <a:lnTo>
                    <a:pt x="4896" y="17634"/>
                  </a:lnTo>
                  <a:lnTo>
                    <a:pt x="5017" y="17390"/>
                  </a:lnTo>
                  <a:lnTo>
                    <a:pt x="5091" y="17147"/>
                  </a:lnTo>
                  <a:lnTo>
                    <a:pt x="5164" y="16903"/>
                  </a:lnTo>
                  <a:lnTo>
                    <a:pt x="5188" y="16635"/>
                  </a:lnTo>
                  <a:lnTo>
                    <a:pt x="5212" y="16392"/>
                  </a:lnTo>
                  <a:lnTo>
                    <a:pt x="5212" y="16392"/>
                  </a:lnTo>
                  <a:lnTo>
                    <a:pt x="5188" y="16100"/>
                  </a:lnTo>
                  <a:lnTo>
                    <a:pt x="5139" y="15832"/>
                  </a:lnTo>
                  <a:lnTo>
                    <a:pt x="5066" y="15564"/>
                  </a:lnTo>
                  <a:lnTo>
                    <a:pt x="4969" y="15296"/>
                  </a:lnTo>
                  <a:lnTo>
                    <a:pt x="4847" y="15052"/>
                  </a:lnTo>
                  <a:lnTo>
                    <a:pt x="4701" y="14833"/>
                  </a:lnTo>
                  <a:lnTo>
                    <a:pt x="4530" y="14638"/>
                  </a:lnTo>
                  <a:lnTo>
                    <a:pt x="4336" y="14443"/>
                  </a:lnTo>
                  <a:lnTo>
                    <a:pt x="4336" y="14443"/>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565;p40"/>
            <p:cNvSpPr/>
            <p:nvPr/>
          </p:nvSpPr>
          <p:spPr>
            <a:xfrm>
              <a:off x="756475" y="3090675"/>
              <a:ext cx="81625" cy="318475"/>
            </a:xfrm>
            <a:custGeom>
              <a:avLst/>
              <a:gdLst/>
              <a:ahLst/>
              <a:cxnLst/>
              <a:rect l="l" t="t" r="r" b="b"/>
              <a:pathLst>
                <a:path w="3265" h="12739" fill="none" extrusionOk="0">
                  <a:moveTo>
                    <a:pt x="2387" y="1"/>
                  </a:moveTo>
                  <a:lnTo>
                    <a:pt x="877" y="1"/>
                  </a:lnTo>
                  <a:lnTo>
                    <a:pt x="877" y="9158"/>
                  </a:lnTo>
                  <a:lnTo>
                    <a:pt x="877" y="9158"/>
                  </a:lnTo>
                  <a:lnTo>
                    <a:pt x="853" y="9353"/>
                  </a:lnTo>
                  <a:lnTo>
                    <a:pt x="780" y="9548"/>
                  </a:lnTo>
                  <a:lnTo>
                    <a:pt x="682" y="9719"/>
                  </a:lnTo>
                  <a:lnTo>
                    <a:pt x="536" y="9889"/>
                  </a:lnTo>
                  <a:lnTo>
                    <a:pt x="536" y="9889"/>
                  </a:lnTo>
                  <a:lnTo>
                    <a:pt x="415" y="10011"/>
                  </a:lnTo>
                  <a:lnTo>
                    <a:pt x="317" y="10133"/>
                  </a:lnTo>
                  <a:lnTo>
                    <a:pt x="220" y="10279"/>
                  </a:lnTo>
                  <a:lnTo>
                    <a:pt x="147" y="10425"/>
                  </a:lnTo>
                  <a:lnTo>
                    <a:pt x="74" y="10595"/>
                  </a:lnTo>
                  <a:lnTo>
                    <a:pt x="49" y="10766"/>
                  </a:lnTo>
                  <a:lnTo>
                    <a:pt x="1" y="10936"/>
                  </a:lnTo>
                  <a:lnTo>
                    <a:pt x="1" y="11107"/>
                  </a:lnTo>
                  <a:lnTo>
                    <a:pt x="1" y="11107"/>
                  </a:lnTo>
                  <a:lnTo>
                    <a:pt x="1" y="11253"/>
                  </a:lnTo>
                  <a:lnTo>
                    <a:pt x="25" y="11423"/>
                  </a:lnTo>
                  <a:lnTo>
                    <a:pt x="74" y="11570"/>
                  </a:lnTo>
                  <a:lnTo>
                    <a:pt x="122" y="11740"/>
                  </a:lnTo>
                  <a:lnTo>
                    <a:pt x="195" y="11862"/>
                  </a:lnTo>
                  <a:lnTo>
                    <a:pt x="293" y="12008"/>
                  </a:lnTo>
                  <a:lnTo>
                    <a:pt x="366" y="12130"/>
                  </a:lnTo>
                  <a:lnTo>
                    <a:pt x="488" y="12251"/>
                  </a:lnTo>
                  <a:lnTo>
                    <a:pt x="585" y="12349"/>
                  </a:lnTo>
                  <a:lnTo>
                    <a:pt x="731" y="12446"/>
                  </a:lnTo>
                  <a:lnTo>
                    <a:pt x="853" y="12519"/>
                  </a:lnTo>
                  <a:lnTo>
                    <a:pt x="999" y="12592"/>
                  </a:lnTo>
                  <a:lnTo>
                    <a:pt x="1145" y="12666"/>
                  </a:lnTo>
                  <a:lnTo>
                    <a:pt x="1316" y="12690"/>
                  </a:lnTo>
                  <a:lnTo>
                    <a:pt x="1462" y="12714"/>
                  </a:lnTo>
                  <a:lnTo>
                    <a:pt x="1632" y="12739"/>
                  </a:lnTo>
                  <a:lnTo>
                    <a:pt x="1632" y="12739"/>
                  </a:lnTo>
                  <a:lnTo>
                    <a:pt x="1803" y="12714"/>
                  </a:lnTo>
                  <a:lnTo>
                    <a:pt x="1949" y="12690"/>
                  </a:lnTo>
                  <a:lnTo>
                    <a:pt x="2119" y="12666"/>
                  </a:lnTo>
                  <a:lnTo>
                    <a:pt x="2266" y="12592"/>
                  </a:lnTo>
                  <a:lnTo>
                    <a:pt x="2412" y="12519"/>
                  </a:lnTo>
                  <a:lnTo>
                    <a:pt x="2533" y="12446"/>
                  </a:lnTo>
                  <a:lnTo>
                    <a:pt x="2680" y="12349"/>
                  </a:lnTo>
                  <a:lnTo>
                    <a:pt x="2777" y="12251"/>
                  </a:lnTo>
                  <a:lnTo>
                    <a:pt x="2899" y="12130"/>
                  </a:lnTo>
                  <a:lnTo>
                    <a:pt x="2972" y="12008"/>
                  </a:lnTo>
                  <a:lnTo>
                    <a:pt x="3069" y="11862"/>
                  </a:lnTo>
                  <a:lnTo>
                    <a:pt x="3142" y="11740"/>
                  </a:lnTo>
                  <a:lnTo>
                    <a:pt x="3191" y="11570"/>
                  </a:lnTo>
                  <a:lnTo>
                    <a:pt x="3240" y="11423"/>
                  </a:lnTo>
                  <a:lnTo>
                    <a:pt x="3264" y="11253"/>
                  </a:lnTo>
                  <a:lnTo>
                    <a:pt x="3264" y="11107"/>
                  </a:lnTo>
                  <a:lnTo>
                    <a:pt x="3264" y="11107"/>
                  </a:lnTo>
                  <a:lnTo>
                    <a:pt x="3264" y="10936"/>
                  </a:lnTo>
                  <a:lnTo>
                    <a:pt x="3215" y="10766"/>
                  </a:lnTo>
                  <a:lnTo>
                    <a:pt x="3191" y="10595"/>
                  </a:lnTo>
                  <a:lnTo>
                    <a:pt x="3118" y="10425"/>
                  </a:lnTo>
                  <a:lnTo>
                    <a:pt x="3045" y="10279"/>
                  </a:lnTo>
                  <a:lnTo>
                    <a:pt x="2947" y="10133"/>
                  </a:lnTo>
                  <a:lnTo>
                    <a:pt x="2850" y="10011"/>
                  </a:lnTo>
                  <a:lnTo>
                    <a:pt x="2728" y="9889"/>
                  </a:lnTo>
                  <a:lnTo>
                    <a:pt x="2728" y="9889"/>
                  </a:lnTo>
                  <a:lnTo>
                    <a:pt x="2582" y="9719"/>
                  </a:lnTo>
                  <a:lnTo>
                    <a:pt x="2485" y="9548"/>
                  </a:lnTo>
                  <a:lnTo>
                    <a:pt x="2412" y="9353"/>
                  </a:lnTo>
                  <a:lnTo>
                    <a:pt x="2387" y="9158"/>
                  </a:lnTo>
                  <a:lnTo>
                    <a:pt x="2387" y="1"/>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566;p40"/>
            <p:cNvSpPr/>
            <p:nvPr/>
          </p:nvSpPr>
          <p:spPr>
            <a:xfrm>
              <a:off x="802750" y="3129050"/>
              <a:ext cx="13425" cy="25"/>
            </a:xfrm>
            <a:custGeom>
              <a:avLst/>
              <a:gdLst/>
              <a:ahLst/>
              <a:cxnLst/>
              <a:rect l="l" t="t" r="r" b="b"/>
              <a:pathLst>
                <a:path w="537" h="1" fill="none" extrusionOk="0">
                  <a:moveTo>
                    <a:pt x="536" y="0"/>
                  </a:moveTo>
                  <a:lnTo>
                    <a:pt x="0"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567;p40"/>
            <p:cNvSpPr/>
            <p:nvPr/>
          </p:nvSpPr>
          <p:spPr>
            <a:xfrm>
              <a:off x="802750" y="3162525"/>
              <a:ext cx="13425" cy="25"/>
            </a:xfrm>
            <a:custGeom>
              <a:avLst/>
              <a:gdLst/>
              <a:ahLst/>
              <a:cxnLst/>
              <a:rect l="l" t="t" r="r" b="b"/>
              <a:pathLst>
                <a:path w="537" h="1" fill="none" extrusionOk="0">
                  <a:moveTo>
                    <a:pt x="536" y="1"/>
                  </a:moveTo>
                  <a:lnTo>
                    <a:pt x="0"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568;p40"/>
            <p:cNvSpPr/>
            <p:nvPr/>
          </p:nvSpPr>
          <p:spPr>
            <a:xfrm>
              <a:off x="802750" y="3196025"/>
              <a:ext cx="13425" cy="25"/>
            </a:xfrm>
            <a:custGeom>
              <a:avLst/>
              <a:gdLst/>
              <a:ahLst/>
              <a:cxnLst/>
              <a:rect l="l" t="t" r="r" b="b"/>
              <a:pathLst>
                <a:path w="537" h="1" fill="none" extrusionOk="0">
                  <a:moveTo>
                    <a:pt x="536" y="0"/>
                  </a:moveTo>
                  <a:lnTo>
                    <a:pt x="0"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569;p40"/>
            <p:cNvSpPr/>
            <p:nvPr/>
          </p:nvSpPr>
          <p:spPr>
            <a:xfrm>
              <a:off x="802750" y="3229500"/>
              <a:ext cx="13425" cy="25"/>
            </a:xfrm>
            <a:custGeom>
              <a:avLst/>
              <a:gdLst/>
              <a:ahLst/>
              <a:cxnLst/>
              <a:rect l="l" t="t" r="r" b="b"/>
              <a:pathLst>
                <a:path w="537" h="1" fill="none" extrusionOk="0">
                  <a:moveTo>
                    <a:pt x="536" y="1"/>
                  </a:moveTo>
                  <a:lnTo>
                    <a:pt x="0"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570;p40"/>
            <p:cNvSpPr/>
            <p:nvPr/>
          </p:nvSpPr>
          <p:spPr>
            <a:xfrm>
              <a:off x="802750" y="3263000"/>
              <a:ext cx="13425" cy="25"/>
            </a:xfrm>
            <a:custGeom>
              <a:avLst/>
              <a:gdLst/>
              <a:ahLst/>
              <a:cxnLst/>
              <a:rect l="l" t="t" r="r" b="b"/>
              <a:pathLst>
                <a:path w="537" h="1" fill="none" extrusionOk="0">
                  <a:moveTo>
                    <a:pt x="536" y="0"/>
                  </a:moveTo>
                  <a:lnTo>
                    <a:pt x="0"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571;p40"/>
            <p:cNvSpPr/>
            <p:nvPr/>
          </p:nvSpPr>
          <p:spPr>
            <a:xfrm>
              <a:off x="802750" y="3296475"/>
              <a:ext cx="13425" cy="25"/>
            </a:xfrm>
            <a:custGeom>
              <a:avLst/>
              <a:gdLst/>
              <a:ahLst/>
              <a:cxnLst/>
              <a:rect l="l" t="t" r="r" b="b"/>
              <a:pathLst>
                <a:path w="537" h="1" fill="none" extrusionOk="0">
                  <a:moveTo>
                    <a:pt x="536" y="1"/>
                  </a:moveTo>
                  <a:lnTo>
                    <a:pt x="0"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704;p40"/>
          <p:cNvGrpSpPr/>
          <p:nvPr/>
        </p:nvGrpSpPr>
        <p:grpSpPr>
          <a:xfrm>
            <a:off x="8337831" y="307862"/>
            <a:ext cx="344547" cy="307278"/>
            <a:chOff x="3927500" y="301425"/>
            <a:chExt cx="461550" cy="411625"/>
          </a:xfrm>
        </p:grpSpPr>
        <p:sp>
          <p:nvSpPr>
            <p:cNvPr id="45" name="Google Shape;705;p40"/>
            <p:cNvSpPr/>
            <p:nvPr/>
          </p:nvSpPr>
          <p:spPr>
            <a:xfrm>
              <a:off x="4080925" y="302050"/>
              <a:ext cx="154075" cy="411000"/>
            </a:xfrm>
            <a:custGeom>
              <a:avLst/>
              <a:gdLst/>
              <a:ahLst/>
              <a:cxnLst/>
              <a:rect l="l" t="t" r="r" b="b"/>
              <a:pathLst>
                <a:path w="6163" h="16440" fill="none" extrusionOk="0">
                  <a:moveTo>
                    <a:pt x="6162" y="3118"/>
                  </a:moveTo>
                  <a:lnTo>
                    <a:pt x="0" y="0"/>
                  </a:lnTo>
                  <a:lnTo>
                    <a:pt x="0" y="13322"/>
                  </a:lnTo>
                  <a:lnTo>
                    <a:pt x="6162" y="16440"/>
                  </a:lnTo>
                  <a:lnTo>
                    <a:pt x="6162" y="3118"/>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706;p40"/>
            <p:cNvSpPr/>
            <p:nvPr/>
          </p:nvSpPr>
          <p:spPr>
            <a:xfrm>
              <a:off x="3927500" y="301425"/>
              <a:ext cx="153450" cy="406150"/>
            </a:xfrm>
            <a:custGeom>
              <a:avLst/>
              <a:gdLst/>
              <a:ahLst/>
              <a:cxnLst/>
              <a:rect l="l" t="t" r="r" b="b"/>
              <a:pathLst>
                <a:path w="6138" h="16246" fill="none" extrusionOk="0">
                  <a:moveTo>
                    <a:pt x="6137" y="1"/>
                  </a:moveTo>
                  <a:lnTo>
                    <a:pt x="536" y="2850"/>
                  </a:lnTo>
                  <a:lnTo>
                    <a:pt x="536" y="2850"/>
                  </a:lnTo>
                  <a:lnTo>
                    <a:pt x="414" y="2899"/>
                  </a:lnTo>
                  <a:lnTo>
                    <a:pt x="317" y="2997"/>
                  </a:lnTo>
                  <a:lnTo>
                    <a:pt x="219" y="3094"/>
                  </a:lnTo>
                  <a:lnTo>
                    <a:pt x="146" y="3216"/>
                  </a:lnTo>
                  <a:lnTo>
                    <a:pt x="73" y="3313"/>
                  </a:lnTo>
                  <a:lnTo>
                    <a:pt x="24" y="3435"/>
                  </a:lnTo>
                  <a:lnTo>
                    <a:pt x="0" y="3557"/>
                  </a:lnTo>
                  <a:lnTo>
                    <a:pt x="0" y="3679"/>
                  </a:lnTo>
                  <a:lnTo>
                    <a:pt x="0" y="15880"/>
                  </a:lnTo>
                  <a:lnTo>
                    <a:pt x="0" y="15880"/>
                  </a:lnTo>
                  <a:lnTo>
                    <a:pt x="0" y="16002"/>
                  </a:lnTo>
                  <a:lnTo>
                    <a:pt x="49" y="16075"/>
                  </a:lnTo>
                  <a:lnTo>
                    <a:pt x="97" y="16148"/>
                  </a:lnTo>
                  <a:lnTo>
                    <a:pt x="170" y="16197"/>
                  </a:lnTo>
                  <a:lnTo>
                    <a:pt x="244" y="16221"/>
                  </a:lnTo>
                  <a:lnTo>
                    <a:pt x="341" y="16246"/>
                  </a:lnTo>
                  <a:lnTo>
                    <a:pt x="463" y="16221"/>
                  </a:lnTo>
                  <a:lnTo>
                    <a:pt x="560" y="16173"/>
                  </a:lnTo>
                  <a:lnTo>
                    <a:pt x="6137" y="13323"/>
                  </a:lnTo>
                  <a:lnTo>
                    <a:pt x="6137" y="1"/>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707;p40"/>
            <p:cNvSpPr/>
            <p:nvPr/>
          </p:nvSpPr>
          <p:spPr>
            <a:xfrm>
              <a:off x="4234975" y="306925"/>
              <a:ext cx="154075" cy="405525"/>
            </a:xfrm>
            <a:custGeom>
              <a:avLst/>
              <a:gdLst/>
              <a:ahLst/>
              <a:cxnLst/>
              <a:rect l="l" t="t" r="r" b="b"/>
              <a:pathLst>
                <a:path w="6163" h="16221" fill="none" extrusionOk="0">
                  <a:moveTo>
                    <a:pt x="5578" y="49"/>
                  </a:moveTo>
                  <a:lnTo>
                    <a:pt x="0" y="2898"/>
                  </a:lnTo>
                  <a:lnTo>
                    <a:pt x="0" y="16221"/>
                  </a:lnTo>
                  <a:lnTo>
                    <a:pt x="5626" y="13371"/>
                  </a:lnTo>
                  <a:lnTo>
                    <a:pt x="5626" y="13371"/>
                  </a:lnTo>
                  <a:lnTo>
                    <a:pt x="5724" y="13322"/>
                  </a:lnTo>
                  <a:lnTo>
                    <a:pt x="5845" y="13225"/>
                  </a:lnTo>
                  <a:lnTo>
                    <a:pt x="5918" y="13127"/>
                  </a:lnTo>
                  <a:lnTo>
                    <a:pt x="6016" y="13030"/>
                  </a:lnTo>
                  <a:lnTo>
                    <a:pt x="6065" y="12908"/>
                  </a:lnTo>
                  <a:lnTo>
                    <a:pt x="6113" y="12786"/>
                  </a:lnTo>
                  <a:lnTo>
                    <a:pt x="6138" y="12665"/>
                  </a:lnTo>
                  <a:lnTo>
                    <a:pt x="6162" y="12543"/>
                  </a:lnTo>
                  <a:lnTo>
                    <a:pt x="6162" y="341"/>
                  </a:lnTo>
                  <a:lnTo>
                    <a:pt x="6162" y="341"/>
                  </a:lnTo>
                  <a:lnTo>
                    <a:pt x="6138" y="219"/>
                  </a:lnTo>
                  <a:lnTo>
                    <a:pt x="6113" y="146"/>
                  </a:lnTo>
                  <a:lnTo>
                    <a:pt x="6065" y="73"/>
                  </a:lnTo>
                  <a:lnTo>
                    <a:pt x="5992" y="24"/>
                  </a:lnTo>
                  <a:lnTo>
                    <a:pt x="5894" y="0"/>
                  </a:lnTo>
                  <a:lnTo>
                    <a:pt x="5797" y="0"/>
                  </a:lnTo>
                  <a:lnTo>
                    <a:pt x="5699" y="0"/>
                  </a:lnTo>
                  <a:lnTo>
                    <a:pt x="5578" y="49"/>
                  </a:lnTo>
                  <a:lnTo>
                    <a:pt x="5578" y="49"/>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708;p40"/>
            <p:cNvSpPr/>
            <p:nvPr/>
          </p:nvSpPr>
          <p:spPr>
            <a:xfrm>
              <a:off x="4295850" y="442075"/>
              <a:ext cx="46300" cy="26225"/>
            </a:xfrm>
            <a:custGeom>
              <a:avLst/>
              <a:gdLst/>
              <a:ahLst/>
              <a:cxnLst/>
              <a:rect l="l" t="t" r="r" b="b"/>
              <a:pathLst>
                <a:path w="1852" h="1049" fill="none" extrusionOk="0">
                  <a:moveTo>
                    <a:pt x="1" y="1"/>
                  </a:moveTo>
                  <a:lnTo>
                    <a:pt x="1852" y="1048"/>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709;p40"/>
            <p:cNvSpPr/>
            <p:nvPr/>
          </p:nvSpPr>
          <p:spPr>
            <a:xfrm>
              <a:off x="4296475" y="415900"/>
              <a:ext cx="45075" cy="78575"/>
            </a:xfrm>
            <a:custGeom>
              <a:avLst/>
              <a:gdLst/>
              <a:ahLst/>
              <a:cxnLst/>
              <a:rect l="l" t="t" r="r" b="b"/>
              <a:pathLst>
                <a:path w="1803" h="3143" fill="none" extrusionOk="0">
                  <a:moveTo>
                    <a:pt x="1802" y="1"/>
                  </a:moveTo>
                  <a:lnTo>
                    <a:pt x="0" y="3142"/>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 name="Google Shape;710;p40"/>
            <p:cNvSpPr/>
            <p:nvPr/>
          </p:nvSpPr>
          <p:spPr>
            <a:xfrm>
              <a:off x="3968275" y="590050"/>
              <a:ext cx="25" cy="6100"/>
            </a:xfrm>
            <a:custGeom>
              <a:avLst/>
              <a:gdLst/>
              <a:ahLst/>
              <a:cxnLst/>
              <a:rect l="l" t="t" r="r" b="b"/>
              <a:pathLst>
                <a:path w="1" h="244" fill="none" extrusionOk="0">
                  <a:moveTo>
                    <a:pt x="1" y="244"/>
                  </a:moveTo>
                  <a:lnTo>
                    <a:pt x="1" y="244"/>
                  </a:lnTo>
                  <a:lnTo>
                    <a:pt x="1"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711;p40"/>
            <p:cNvSpPr/>
            <p:nvPr/>
          </p:nvSpPr>
          <p:spPr>
            <a:xfrm>
              <a:off x="3970725" y="558375"/>
              <a:ext cx="1850" cy="12200"/>
            </a:xfrm>
            <a:custGeom>
              <a:avLst/>
              <a:gdLst/>
              <a:ahLst/>
              <a:cxnLst/>
              <a:rect l="l" t="t" r="r" b="b"/>
              <a:pathLst>
                <a:path w="74" h="488" fill="none" extrusionOk="0">
                  <a:moveTo>
                    <a:pt x="0" y="488"/>
                  </a:moveTo>
                  <a:lnTo>
                    <a:pt x="73"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 name="Google Shape;712;p40"/>
            <p:cNvSpPr/>
            <p:nvPr/>
          </p:nvSpPr>
          <p:spPr>
            <a:xfrm>
              <a:off x="3976200" y="527325"/>
              <a:ext cx="3675" cy="12200"/>
            </a:xfrm>
            <a:custGeom>
              <a:avLst/>
              <a:gdLst/>
              <a:ahLst/>
              <a:cxnLst/>
              <a:rect l="l" t="t" r="r" b="b"/>
              <a:pathLst>
                <a:path w="147" h="488" fill="none" extrusionOk="0">
                  <a:moveTo>
                    <a:pt x="0" y="488"/>
                  </a:moveTo>
                  <a:lnTo>
                    <a:pt x="98" y="147"/>
                  </a:lnTo>
                  <a:lnTo>
                    <a:pt x="147"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713;p40"/>
            <p:cNvSpPr/>
            <p:nvPr/>
          </p:nvSpPr>
          <p:spPr>
            <a:xfrm>
              <a:off x="3985950" y="498100"/>
              <a:ext cx="4875" cy="10975"/>
            </a:xfrm>
            <a:custGeom>
              <a:avLst/>
              <a:gdLst/>
              <a:ahLst/>
              <a:cxnLst/>
              <a:rect l="l" t="t" r="r" b="b"/>
              <a:pathLst>
                <a:path w="195" h="439" fill="none" extrusionOk="0">
                  <a:moveTo>
                    <a:pt x="0" y="439"/>
                  </a:moveTo>
                  <a:lnTo>
                    <a:pt x="195" y="25"/>
                  </a:lnTo>
                  <a:lnTo>
                    <a:pt x="195"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714;p40"/>
            <p:cNvSpPr/>
            <p:nvPr/>
          </p:nvSpPr>
          <p:spPr>
            <a:xfrm>
              <a:off x="4000550" y="471300"/>
              <a:ext cx="7325" cy="9775"/>
            </a:xfrm>
            <a:custGeom>
              <a:avLst/>
              <a:gdLst/>
              <a:ahLst/>
              <a:cxnLst/>
              <a:rect l="l" t="t" r="r" b="b"/>
              <a:pathLst>
                <a:path w="293" h="391" fill="none" extrusionOk="0">
                  <a:moveTo>
                    <a:pt x="1" y="391"/>
                  </a:moveTo>
                  <a:lnTo>
                    <a:pt x="74" y="269"/>
                  </a:lnTo>
                  <a:lnTo>
                    <a:pt x="293"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715;p40"/>
            <p:cNvSpPr/>
            <p:nvPr/>
          </p:nvSpPr>
          <p:spPr>
            <a:xfrm>
              <a:off x="4021250" y="450600"/>
              <a:ext cx="10375" cy="6725"/>
            </a:xfrm>
            <a:custGeom>
              <a:avLst/>
              <a:gdLst/>
              <a:ahLst/>
              <a:cxnLst/>
              <a:rect l="l" t="t" r="r" b="b"/>
              <a:pathLst>
                <a:path w="415" h="269" fill="none" extrusionOk="0">
                  <a:moveTo>
                    <a:pt x="1" y="269"/>
                  </a:moveTo>
                  <a:lnTo>
                    <a:pt x="25" y="244"/>
                  </a:lnTo>
                  <a:lnTo>
                    <a:pt x="220" y="123"/>
                  </a:lnTo>
                  <a:lnTo>
                    <a:pt x="415"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716;p40"/>
            <p:cNvSpPr/>
            <p:nvPr/>
          </p:nvSpPr>
          <p:spPr>
            <a:xfrm>
              <a:off x="4049250" y="440250"/>
              <a:ext cx="11600" cy="2475"/>
            </a:xfrm>
            <a:custGeom>
              <a:avLst/>
              <a:gdLst/>
              <a:ahLst/>
              <a:cxnLst/>
              <a:rect l="l" t="t" r="r" b="b"/>
              <a:pathLst>
                <a:path w="464" h="99" fill="none" extrusionOk="0">
                  <a:moveTo>
                    <a:pt x="1" y="98"/>
                  </a:moveTo>
                  <a:lnTo>
                    <a:pt x="220" y="50"/>
                  </a:lnTo>
                  <a:lnTo>
                    <a:pt x="464" y="1"/>
                  </a:lnTo>
                  <a:lnTo>
                    <a:pt x="464"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717;p40"/>
            <p:cNvSpPr/>
            <p:nvPr/>
          </p:nvSpPr>
          <p:spPr>
            <a:xfrm>
              <a:off x="4080325" y="439650"/>
              <a:ext cx="12200" cy="1850"/>
            </a:xfrm>
            <a:custGeom>
              <a:avLst/>
              <a:gdLst/>
              <a:ahLst/>
              <a:cxnLst/>
              <a:rect l="l" t="t" r="r" b="b"/>
              <a:pathLst>
                <a:path w="488" h="74" fill="none" extrusionOk="0">
                  <a:moveTo>
                    <a:pt x="0" y="0"/>
                  </a:moveTo>
                  <a:lnTo>
                    <a:pt x="146" y="0"/>
                  </a:lnTo>
                  <a:lnTo>
                    <a:pt x="463" y="74"/>
                  </a:lnTo>
                  <a:lnTo>
                    <a:pt x="487" y="74"/>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718;p40"/>
            <p:cNvSpPr/>
            <p:nvPr/>
          </p:nvSpPr>
          <p:spPr>
            <a:xfrm>
              <a:off x="4110150" y="450000"/>
              <a:ext cx="9150" cy="7950"/>
            </a:xfrm>
            <a:custGeom>
              <a:avLst/>
              <a:gdLst/>
              <a:ahLst/>
              <a:cxnLst/>
              <a:rect l="l" t="t" r="r" b="b"/>
              <a:pathLst>
                <a:path w="366" h="318" fill="none" extrusionOk="0">
                  <a:moveTo>
                    <a:pt x="0" y="1"/>
                  </a:moveTo>
                  <a:lnTo>
                    <a:pt x="98" y="74"/>
                  </a:lnTo>
                  <a:lnTo>
                    <a:pt x="317" y="268"/>
                  </a:lnTo>
                  <a:lnTo>
                    <a:pt x="366" y="317"/>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719;p40"/>
            <p:cNvSpPr/>
            <p:nvPr/>
          </p:nvSpPr>
          <p:spPr>
            <a:xfrm>
              <a:off x="4130250" y="473750"/>
              <a:ext cx="4900" cy="10975"/>
            </a:xfrm>
            <a:custGeom>
              <a:avLst/>
              <a:gdLst/>
              <a:ahLst/>
              <a:cxnLst/>
              <a:rect l="l" t="t" r="r" b="b"/>
              <a:pathLst>
                <a:path w="196" h="439" fill="none" extrusionOk="0">
                  <a:moveTo>
                    <a:pt x="0" y="0"/>
                  </a:moveTo>
                  <a:lnTo>
                    <a:pt x="25" y="73"/>
                  </a:lnTo>
                  <a:lnTo>
                    <a:pt x="171" y="366"/>
                  </a:lnTo>
                  <a:lnTo>
                    <a:pt x="195" y="439"/>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720;p40"/>
            <p:cNvSpPr/>
            <p:nvPr/>
          </p:nvSpPr>
          <p:spPr>
            <a:xfrm>
              <a:off x="4141800" y="502975"/>
              <a:ext cx="3700" cy="11600"/>
            </a:xfrm>
            <a:custGeom>
              <a:avLst/>
              <a:gdLst/>
              <a:ahLst/>
              <a:cxnLst/>
              <a:rect l="l" t="t" r="r" b="b"/>
              <a:pathLst>
                <a:path w="148" h="464" fill="none" extrusionOk="0">
                  <a:moveTo>
                    <a:pt x="1" y="0"/>
                  </a:moveTo>
                  <a:lnTo>
                    <a:pt x="147" y="463"/>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721;p40"/>
            <p:cNvSpPr/>
            <p:nvPr/>
          </p:nvSpPr>
          <p:spPr>
            <a:xfrm>
              <a:off x="4150950" y="533425"/>
              <a:ext cx="3675" cy="11575"/>
            </a:xfrm>
            <a:custGeom>
              <a:avLst/>
              <a:gdLst/>
              <a:ahLst/>
              <a:cxnLst/>
              <a:rect l="l" t="t" r="r" b="b"/>
              <a:pathLst>
                <a:path w="147" h="463" fill="none" extrusionOk="0">
                  <a:moveTo>
                    <a:pt x="0" y="0"/>
                  </a:moveTo>
                  <a:lnTo>
                    <a:pt x="146" y="463"/>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722;p40"/>
            <p:cNvSpPr/>
            <p:nvPr/>
          </p:nvSpPr>
          <p:spPr>
            <a:xfrm>
              <a:off x="4160675" y="563850"/>
              <a:ext cx="4900" cy="11000"/>
            </a:xfrm>
            <a:custGeom>
              <a:avLst/>
              <a:gdLst/>
              <a:ahLst/>
              <a:cxnLst/>
              <a:rect l="l" t="t" r="r" b="b"/>
              <a:pathLst>
                <a:path w="196" h="440" fill="none" extrusionOk="0">
                  <a:moveTo>
                    <a:pt x="1" y="1"/>
                  </a:moveTo>
                  <a:lnTo>
                    <a:pt x="50" y="123"/>
                  </a:lnTo>
                  <a:lnTo>
                    <a:pt x="196" y="415"/>
                  </a:lnTo>
                  <a:lnTo>
                    <a:pt x="196" y="439"/>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723;p40"/>
            <p:cNvSpPr/>
            <p:nvPr/>
          </p:nvSpPr>
          <p:spPr>
            <a:xfrm>
              <a:off x="4175300" y="591875"/>
              <a:ext cx="7325" cy="9150"/>
            </a:xfrm>
            <a:custGeom>
              <a:avLst/>
              <a:gdLst/>
              <a:ahLst/>
              <a:cxnLst/>
              <a:rect l="l" t="t" r="r" b="b"/>
              <a:pathLst>
                <a:path w="293" h="366" fill="none" extrusionOk="0">
                  <a:moveTo>
                    <a:pt x="0" y="0"/>
                  </a:moveTo>
                  <a:lnTo>
                    <a:pt x="98" y="146"/>
                  </a:lnTo>
                  <a:lnTo>
                    <a:pt x="293" y="366"/>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724;p40"/>
            <p:cNvSpPr/>
            <p:nvPr/>
          </p:nvSpPr>
          <p:spPr>
            <a:xfrm>
              <a:off x="4198425" y="613175"/>
              <a:ext cx="11000" cy="4900"/>
            </a:xfrm>
            <a:custGeom>
              <a:avLst/>
              <a:gdLst/>
              <a:ahLst/>
              <a:cxnLst/>
              <a:rect l="l" t="t" r="r" b="b"/>
              <a:pathLst>
                <a:path w="440" h="196" fill="none" extrusionOk="0">
                  <a:moveTo>
                    <a:pt x="1" y="1"/>
                  </a:moveTo>
                  <a:lnTo>
                    <a:pt x="171" y="98"/>
                  </a:lnTo>
                  <a:lnTo>
                    <a:pt x="439" y="195"/>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725;p40"/>
            <p:cNvSpPr/>
            <p:nvPr/>
          </p:nvSpPr>
          <p:spPr>
            <a:xfrm>
              <a:off x="4228275" y="621100"/>
              <a:ext cx="12200" cy="625"/>
            </a:xfrm>
            <a:custGeom>
              <a:avLst/>
              <a:gdLst/>
              <a:ahLst/>
              <a:cxnLst/>
              <a:rect l="l" t="t" r="r" b="b"/>
              <a:pathLst>
                <a:path w="488" h="25" fill="none" extrusionOk="0">
                  <a:moveTo>
                    <a:pt x="0" y="0"/>
                  </a:moveTo>
                  <a:lnTo>
                    <a:pt x="49" y="25"/>
                  </a:lnTo>
                  <a:lnTo>
                    <a:pt x="487" y="0"/>
                  </a:lnTo>
                  <a:lnTo>
                    <a:pt x="487"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726;p40"/>
            <p:cNvSpPr/>
            <p:nvPr/>
          </p:nvSpPr>
          <p:spPr>
            <a:xfrm>
              <a:off x="4259925" y="616225"/>
              <a:ext cx="11600" cy="3075"/>
            </a:xfrm>
            <a:custGeom>
              <a:avLst/>
              <a:gdLst/>
              <a:ahLst/>
              <a:cxnLst/>
              <a:rect l="l" t="t" r="r" b="b"/>
              <a:pathLst>
                <a:path w="464" h="123" fill="none" extrusionOk="0">
                  <a:moveTo>
                    <a:pt x="1" y="122"/>
                  </a:moveTo>
                  <a:lnTo>
                    <a:pt x="196" y="73"/>
                  </a:lnTo>
                  <a:lnTo>
                    <a:pt x="464" y="0"/>
                  </a:lnTo>
                  <a:lnTo>
                    <a:pt x="464"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727;p40"/>
            <p:cNvSpPr/>
            <p:nvPr/>
          </p:nvSpPr>
          <p:spPr>
            <a:xfrm>
              <a:off x="4289775" y="602225"/>
              <a:ext cx="10375" cy="6725"/>
            </a:xfrm>
            <a:custGeom>
              <a:avLst/>
              <a:gdLst/>
              <a:ahLst/>
              <a:cxnLst/>
              <a:rect l="l" t="t" r="r" b="b"/>
              <a:pathLst>
                <a:path w="415" h="269" fill="none" extrusionOk="0">
                  <a:moveTo>
                    <a:pt x="0" y="268"/>
                  </a:moveTo>
                  <a:lnTo>
                    <a:pt x="195" y="146"/>
                  </a:lnTo>
                  <a:lnTo>
                    <a:pt x="390" y="0"/>
                  </a:lnTo>
                  <a:lnTo>
                    <a:pt x="414"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728;p40"/>
            <p:cNvSpPr/>
            <p:nvPr/>
          </p:nvSpPr>
          <p:spPr>
            <a:xfrm>
              <a:off x="4313525" y="577875"/>
              <a:ext cx="6100" cy="10375"/>
            </a:xfrm>
            <a:custGeom>
              <a:avLst/>
              <a:gdLst/>
              <a:ahLst/>
              <a:cxnLst/>
              <a:rect l="l" t="t" r="r" b="b"/>
              <a:pathLst>
                <a:path w="244" h="415" fill="none" extrusionOk="0">
                  <a:moveTo>
                    <a:pt x="0" y="414"/>
                  </a:moveTo>
                  <a:lnTo>
                    <a:pt x="24" y="365"/>
                  </a:lnTo>
                  <a:lnTo>
                    <a:pt x="146" y="195"/>
                  </a:lnTo>
                  <a:lnTo>
                    <a:pt x="244"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729;p40"/>
            <p:cNvSpPr/>
            <p:nvPr/>
          </p:nvSpPr>
          <p:spPr>
            <a:xfrm>
              <a:off x="4326300" y="547425"/>
              <a:ext cx="2450" cy="12200"/>
            </a:xfrm>
            <a:custGeom>
              <a:avLst/>
              <a:gdLst/>
              <a:ahLst/>
              <a:cxnLst/>
              <a:rect l="l" t="t" r="r" b="b"/>
              <a:pathLst>
                <a:path w="98" h="488" fill="none" extrusionOk="0">
                  <a:moveTo>
                    <a:pt x="0" y="487"/>
                  </a:moveTo>
                  <a:lnTo>
                    <a:pt x="49" y="293"/>
                  </a:lnTo>
                  <a:lnTo>
                    <a:pt x="98"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730;p40"/>
            <p:cNvSpPr/>
            <p:nvPr/>
          </p:nvSpPr>
          <p:spPr>
            <a:xfrm>
              <a:off x="4329350" y="515750"/>
              <a:ext cx="625" cy="12200"/>
            </a:xfrm>
            <a:custGeom>
              <a:avLst/>
              <a:gdLst/>
              <a:ahLst/>
              <a:cxnLst/>
              <a:rect l="l" t="t" r="r" b="b"/>
              <a:pathLst>
                <a:path w="25" h="488" fill="none" extrusionOk="0">
                  <a:moveTo>
                    <a:pt x="25" y="488"/>
                  </a:moveTo>
                  <a:lnTo>
                    <a:pt x="25" y="464"/>
                  </a:lnTo>
                  <a:lnTo>
                    <a:pt x="25" y="123"/>
                  </a:lnTo>
                  <a:lnTo>
                    <a:pt x="0"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731;p40"/>
            <p:cNvSpPr/>
            <p:nvPr/>
          </p:nvSpPr>
          <p:spPr>
            <a:xfrm>
              <a:off x="4325075" y="488975"/>
              <a:ext cx="1250" cy="6100"/>
            </a:xfrm>
            <a:custGeom>
              <a:avLst/>
              <a:gdLst/>
              <a:ahLst/>
              <a:cxnLst/>
              <a:rect l="l" t="t" r="r" b="b"/>
              <a:pathLst>
                <a:path w="50" h="244" fill="none" extrusionOk="0">
                  <a:moveTo>
                    <a:pt x="49" y="244"/>
                  </a:moveTo>
                  <a:lnTo>
                    <a:pt x="49" y="244"/>
                  </a:lnTo>
                  <a:lnTo>
                    <a:pt x="1"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4" name="Picture 3"/>
          <p:cNvPicPr>
            <a:picLocks noChangeAspect="1"/>
          </p:cNvPicPr>
          <p:nvPr/>
        </p:nvPicPr>
        <p:blipFill>
          <a:blip r:embed="rId4"/>
          <a:stretch>
            <a:fillRect/>
          </a:stretch>
        </p:blipFill>
        <p:spPr>
          <a:xfrm>
            <a:off x="108672" y="4712943"/>
            <a:ext cx="1183442" cy="356611"/>
          </a:xfrm>
          <a:prstGeom prst="rect">
            <a:avLst/>
          </a:prstGeom>
        </p:spPr>
      </p:pic>
      <p:sp>
        <p:nvSpPr>
          <p:cNvPr id="80" name="Google Shape;136;p18"/>
          <p:cNvSpPr/>
          <p:nvPr/>
        </p:nvSpPr>
        <p:spPr>
          <a:xfrm rot="13320891">
            <a:off x="8267303" y="3012244"/>
            <a:ext cx="520721" cy="508355"/>
          </a:xfrm>
          <a:prstGeom prst="teardrop">
            <a:avLst>
              <a:gd name="adj" fmla="val 100000"/>
            </a:avLst>
          </a:prstGeom>
          <a:solidFill>
            <a:schemeClr val="accent1">
              <a:lumMod val="75000"/>
            </a:schemeClr>
          </a:solidFill>
          <a:ln>
            <a:solidFill>
              <a:schemeClr val="accent1">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143;p18"/>
          <p:cNvGrpSpPr/>
          <p:nvPr/>
        </p:nvGrpSpPr>
        <p:grpSpPr>
          <a:xfrm>
            <a:off x="8364434" y="3139769"/>
            <a:ext cx="317944" cy="288206"/>
            <a:chOff x="1278900" y="2333250"/>
            <a:chExt cx="381175" cy="381175"/>
          </a:xfrm>
        </p:grpSpPr>
        <p:sp>
          <p:nvSpPr>
            <p:cNvPr id="12" name="Google Shape;144;p18"/>
            <p:cNvSpPr/>
            <p:nvPr/>
          </p:nvSpPr>
          <p:spPr>
            <a:xfrm>
              <a:off x="1278900" y="2333250"/>
              <a:ext cx="381175" cy="381175"/>
            </a:xfrm>
            <a:custGeom>
              <a:avLst/>
              <a:gdLst/>
              <a:ahLst/>
              <a:cxnLst/>
              <a:rect l="l" t="t" r="r" b="b"/>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45;p18"/>
            <p:cNvSpPr/>
            <p:nvPr/>
          </p:nvSpPr>
          <p:spPr>
            <a:xfrm>
              <a:off x="1525475"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6;p18"/>
            <p:cNvSpPr/>
            <p:nvPr/>
          </p:nvSpPr>
          <p:spPr>
            <a:xfrm>
              <a:off x="13696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47;p18"/>
            <p:cNvSpPr/>
            <p:nvPr/>
          </p:nvSpPr>
          <p:spPr>
            <a:xfrm>
              <a:off x="1369600" y="2604200"/>
              <a:ext cx="199750" cy="40825"/>
            </a:xfrm>
            <a:custGeom>
              <a:avLst/>
              <a:gdLst/>
              <a:ahLst/>
              <a:cxnLst/>
              <a:rect l="l" t="t" r="r" b="b"/>
              <a:pathLst>
                <a:path w="7990" h="1633"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6463" y="4494684"/>
            <a:ext cx="1200159" cy="64524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669525" cy="1140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12769" y="76104"/>
            <a:ext cx="3552600" cy="1140000"/>
          </a:xfrm>
        </p:spPr>
        <p:txBody>
          <a:bodyPr/>
          <a:lstStyle/>
          <a:p>
            <a:pPr algn="ctr"/>
            <a:r>
              <a:rPr lang="en-US" dirty="0">
                <a:solidFill>
                  <a:srgbClr val="00B0F0"/>
                </a:solidFill>
              </a:rPr>
              <a:t>Path to Health </a:t>
            </a:r>
            <a:br>
              <a:rPr lang="en-US" dirty="0">
                <a:solidFill>
                  <a:srgbClr val="00B0F0"/>
                </a:solidFill>
              </a:rPr>
            </a:br>
            <a:r>
              <a:rPr lang="en-US" dirty="0">
                <a:solidFill>
                  <a:srgbClr val="00B0F0"/>
                </a:solidFill>
              </a:rPr>
              <a:t>Participating Counties</a:t>
            </a:r>
          </a:p>
        </p:txBody>
      </p:sp>
      <p:sp>
        <p:nvSpPr>
          <p:cNvPr id="6" name="Slide Number Placeholder 5"/>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10</a:t>
            </a:fld>
            <a:endParaRPr lang="en" dirty="0"/>
          </a:p>
        </p:txBody>
      </p:sp>
      <p:sp>
        <p:nvSpPr>
          <p:cNvPr id="9" name="TextBox 8"/>
          <p:cNvSpPr txBox="1"/>
          <p:nvPr/>
        </p:nvSpPr>
        <p:spPr>
          <a:xfrm>
            <a:off x="816979" y="1112648"/>
            <a:ext cx="3576893" cy="4124206"/>
          </a:xfrm>
          <a:prstGeom prst="rect">
            <a:avLst/>
          </a:prstGeom>
          <a:noFill/>
        </p:spPr>
        <p:txBody>
          <a:bodyPr wrap="square" numCol="1" rtlCol="0">
            <a:spAutoFit/>
          </a:bodyPr>
          <a:lstStyle/>
          <a:p>
            <a:pPr lvl="4"/>
            <a:r>
              <a:rPr lang="en-US" b="1" dirty="0">
                <a:solidFill>
                  <a:schemeClr val="accent1">
                    <a:lumMod val="75000"/>
                  </a:schemeClr>
                </a:solidFill>
                <a:latin typeface="Dosis" panose="020B0604020202020204" charset="0"/>
              </a:rPr>
              <a:t>20</a:t>
            </a:r>
            <a:r>
              <a:rPr lang="en-US" dirty="0">
                <a:solidFill>
                  <a:srgbClr val="FF0000"/>
                </a:solidFill>
                <a:latin typeface="Dosis" panose="020B0604020202020204" charset="0"/>
              </a:rPr>
              <a:t> </a:t>
            </a:r>
            <a:r>
              <a:rPr lang="en-US" dirty="0">
                <a:solidFill>
                  <a:schemeClr val="accent1">
                    <a:lumMod val="75000"/>
                  </a:schemeClr>
                </a:solidFill>
                <a:latin typeface="Dosis" panose="020B0604020202020204" charset="0"/>
              </a:rPr>
              <a:t>Path to Health Clinic Organizations located in </a:t>
            </a:r>
            <a:r>
              <a:rPr lang="en-US" b="1" dirty="0">
                <a:solidFill>
                  <a:schemeClr val="accent1">
                    <a:lumMod val="75000"/>
                  </a:schemeClr>
                </a:solidFill>
                <a:latin typeface="Dosis" panose="020B0604020202020204" charset="0"/>
              </a:rPr>
              <a:t>20</a:t>
            </a:r>
            <a:r>
              <a:rPr lang="en-US" dirty="0">
                <a:solidFill>
                  <a:schemeClr val="accent1">
                    <a:lumMod val="75000"/>
                  </a:schemeClr>
                </a:solidFill>
                <a:latin typeface="Dosis" panose="020B0604020202020204" charset="0"/>
              </a:rPr>
              <a:t> of CMSP’s </a:t>
            </a:r>
            <a:r>
              <a:rPr lang="en-US" b="1" dirty="0">
                <a:solidFill>
                  <a:schemeClr val="accent1">
                    <a:lumMod val="75000"/>
                  </a:schemeClr>
                </a:solidFill>
                <a:latin typeface="Dosis" panose="020B0604020202020204" charset="0"/>
              </a:rPr>
              <a:t>35</a:t>
            </a:r>
            <a:r>
              <a:rPr lang="en-US" dirty="0">
                <a:solidFill>
                  <a:schemeClr val="accent1">
                    <a:lumMod val="75000"/>
                  </a:schemeClr>
                </a:solidFill>
                <a:latin typeface="Dosis" panose="020B0604020202020204" charset="0"/>
              </a:rPr>
              <a:t> </a:t>
            </a:r>
            <a:r>
              <a:rPr lang="en-US" b="1" dirty="0">
                <a:solidFill>
                  <a:schemeClr val="accent1">
                    <a:lumMod val="75000"/>
                  </a:schemeClr>
                </a:solidFill>
                <a:latin typeface="Dosis" panose="020B0604020202020204" charset="0"/>
              </a:rPr>
              <a:t>Counties</a:t>
            </a:r>
            <a:r>
              <a:rPr lang="en-US" dirty="0">
                <a:solidFill>
                  <a:schemeClr val="accent1">
                    <a:lumMod val="75000"/>
                  </a:schemeClr>
                </a:solidFill>
                <a:latin typeface="Dosis" panose="020B0604020202020204" charset="0"/>
              </a:rPr>
              <a:t>:</a:t>
            </a:r>
            <a:endParaRPr lang="en-US" dirty="0">
              <a:solidFill>
                <a:schemeClr val="bg2"/>
              </a:solidFill>
              <a:latin typeface="Dosis" panose="020B0604020202020204" charset="0"/>
            </a:endParaRPr>
          </a:p>
          <a:p>
            <a:pPr marL="342900" lvl="4" indent="-342900">
              <a:buClr>
                <a:schemeClr val="accent1">
                  <a:lumMod val="75000"/>
                </a:schemeClr>
              </a:buClr>
              <a:buFont typeface="+mj-lt"/>
              <a:buAutoNum type="arabicPeriod"/>
            </a:pPr>
            <a:r>
              <a:rPr lang="en-US" sz="1100" dirty="0">
                <a:solidFill>
                  <a:schemeClr val="accent1">
                    <a:lumMod val="75000"/>
                  </a:schemeClr>
                </a:solidFill>
                <a:latin typeface="Dosis" panose="020B0604020202020204" charset="0"/>
              </a:rPr>
              <a:t>Butte</a:t>
            </a:r>
          </a:p>
          <a:p>
            <a:pPr marL="342900" lvl="4" indent="-342900">
              <a:buClr>
                <a:schemeClr val="accent1">
                  <a:lumMod val="75000"/>
                </a:schemeClr>
              </a:buClr>
              <a:buFont typeface="+mj-lt"/>
              <a:buAutoNum type="arabicPeriod"/>
            </a:pPr>
            <a:r>
              <a:rPr lang="en-US" sz="1100" dirty="0">
                <a:solidFill>
                  <a:schemeClr val="accent1">
                    <a:lumMod val="75000"/>
                  </a:schemeClr>
                </a:solidFill>
                <a:latin typeface="Dosis" panose="020B0604020202020204" charset="0"/>
              </a:rPr>
              <a:t>Colusa</a:t>
            </a:r>
          </a:p>
          <a:p>
            <a:pPr marL="342900" lvl="4" indent="-342900">
              <a:buClr>
                <a:schemeClr val="accent1">
                  <a:lumMod val="75000"/>
                </a:schemeClr>
              </a:buClr>
              <a:buFont typeface="+mj-lt"/>
              <a:buAutoNum type="arabicPeriod"/>
            </a:pPr>
            <a:r>
              <a:rPr lang="en-US" sz="1100" dirty="0">
                <a:solidFill>
                  <a:schemeClr val="accent1">
                    <a:lumMod val="75000"/>
                  </a:schemeClr>
                </a:solidFill>
                <a:latin typeface="Dosis" panose="020B0604020202020204" charset="0"/>
              </a:rPr>
              <a:t>Del Norte</a:t>
            </a:r>
          </a:p>
          <a:p>
            <a:pPr marL="342900" lvl="4" indent="-342900">
              <a:buClr>
                <a:schemeClr val="accent1">
                  <a:lumMod val="75000"/>
                </a:schemeClr>
              </a:buClr>
              <a:buFont typeface="+mj-lt"/>
              <a:buAutoNum type="arabicPeriod"/>
            </a:pPr>
            <a:r>
              <a:rPr lang="en-US" sz="1100" dirty="0">
                <a:solidFill>
                  <a:schemeClr val="accent1">
                    <a:lumMod val="75000"/>
                  </a:schemeClr>
                </a:solidFill>
                <a:latin typeface="Dosis" panose="020B0604020202020204" charset="0"/>
              </a:rPr>
              <a:t>El Dorado</a:t>
            </a:r>
          </a:p>
          <a:p>
            <a:pPr marL="342900" lvl="4" indent="-342900">
              <a:buClr>
                <a:schemeClr val="accent1">
                  <a:lumMod val="75000"/>
                </a:schemeClr>
              </a:buClr>
              <a:buFont typeface="+mj-lt"/>
              <a:buAutoNum type="arabicPeriod"/>
            </a:pPr>
            <a:r>
              <a:rPr lang="en-US" sz="1100" dirty="0">
                <a:solidFill>
                  <a:schemeClr val="accent1">
                    <a:lumMod val="75000"/>
                  </a:schemeClr>
                </a:solidFill>
                <a:latin typeface="Dosis" panose="020B0604020202020204" charset="0"/>
              </a:rPr>
              <a:t>Glenn</a:t>
            </a:r>
          </a:p>
          <a:p>
            <a:pPr marL="342900" lvl="4" indent="-342900">
              <a:buClr>
                <a:schemeClr val="accent1">
                  <a:lumMod val="75000"/>
                </a:schemeClr>
              </a:buClr>
              <a:buFont typeface="+mj-lt"/>
              <a:buAutoNum type="arabicPeriod"/>
            </a:pPr>
            <a:r>
              <a:rPr lang="en-US" sz="1100" dirty="0">
                <a:solidFill>
                  <a:schemeClr val="accent1">
                    <a:lumMod val="75000"/>
                  </a:schemeClr>
                </a:solidFill>
                <a:latin typeface="Dosis" panose="020B0604020202020204" charset="0"/>
              </a:rPr>
              <a:t>Humboldt</a:t>
            </a:r>
          </a:p>
          <a:p>
            <a:pPr marL="342900" lvl="4" indent="-342900">
              <a:buClr>
                <a:schemeClr val="accent1">
                  <a:lumMod val="75000"/>
                </a:schemeClr>
              </a:buClr>
              <a:buFont typeface="+mj-lt"/>
              <a:buAutoNum type="arabicPeriod"/>
            </a:pPr>
            <a:r>
              <a:rPr lang="en-US" sz="1100" dirty="0">
                <a:solidFill>
                  <a:schemeClr val="accent1">
                    <a:lumMod val="75000"/>
                  </a:schemeClr>
                </a:solidFill>
                <a:latin typeface="Dosis" panose="020B0604020202020204" charset="0"/>
              </a:rPr>
              <a:t>Imperial</a:t>
            </a:r>
          </a:p>
          <a:p>
            <a:pPr marL="342900" lvl="4" indent="-342900">
              <a:buClr>
                <a:schemeClr val="accent1">
                  <a:lumMod val="75000"/>
                </a:schemeClr>
              </a:buClr>
              <a:buFont typeface="+mj-lt"/>
              <a:buAutoNum type="arabicPeriod"/>
            </a:pPr>
            <a:r>
              <a:rPr lang="en-US" sz="1100" dirty="0">
                <a:solidFill>
                  <a:schemeClr val="accent1">
                    <a:lumMod val="75000"/>
                  </a:schemeClr>
                </a:solidFill>
                <a:latin typeface="Dosis" panose="020B0604020202020204" charset="0"/>
              </a:rPr>
              <a:t>Lake</a:t>
            </a:r>
          </a:p>
          <a:p>
            <a:pPr marL="342900" lvl="4" indent="-342900">
              <a:buClr>
                <a:schemeClr val="accent1">
                  <a:lumMod val="75000"/>
                </a:schemeClr>
              </a:buClr>
              <a:buFont typeface="+mj-lt"/>
              <a:buAutoNum type="arabicPeriod"/>
            </a:pPr>
            <a:r>
              <a:rPr lang="en-US" sz="1100" dirty="0">
                <a:solidFill>
                  <a:schemeClr val="accent1">
                    <a:lumMod val="75000"/>
                  </a:schemeClr>
                </a:solidFill>
                <a:latin typeface="Dosis" panose="020B0604020202020204" charset="0"/>
              </a:rPr>
              <a:t>Madera</a:t>
            </a:r>
          </a:p>
          <a:p>
            <a:pPr marL="342900" lvl="4" indent="-342900">
              <a:buClr>
                <a:schemeClr val="accent1">
                  <a:lumMod val="75000"/>
                </a:schemeClr>
              </a:buClr>
              <a:buFont typeface="+mj-lt"/>
              <a:buAutoNum type="arabicPeriod"/>
            </a:pPr>
            <a:r>
              <a:rPr lang="en-US" sz="1100" dirty="0">
                <a:solidFill>
                  <a:schemeClr val="accent1">
                    <a:lumMod val="75000"/>
                  </a:schemeClr>
                </a:solidFill>
                <a:latin typeface="Dosis" panose="020B0604020202020204" charset="0"/>
              </a:rPr>
              <a:t>Marin</a:t>
            </a:r>
          </a:p>
          <a:p>
            <a:pPr marL="342900" lvl="4" indent="-342900">
              <a:buClr>
                <a:schemeClr val="accent1">
                  <a:lumMod val="75000"/>
                </a:schemeClr>
              </a:buClr>
              <a:buFont typeface="+mj-lt"/>
              <a:buAutoNum type="arabicPeriod"/>
            </a:pPr>
            <a:r>
              <a:rPr lang="en-US" sz="1100" dirty="0">
                <a:solidFill>
                  <a:schemeClr val="accent1">
                    <a:lumMod val="75000"/>
                  </a:schemeClr>
                </a:solidFill>
                <a:latin typeface="Dosis" panose="020B0604020202020204" charset="0"/>
              </a:rPr>
              <a:t>Mendocino</a:t>
            </a:r>
          </a:p>
          <a:p>
            <a:pPr marL="342900" lvl="4" indent="-342900">
              <a:buClr>
                <a:schemeClr val="accent1">
                  <a:lumMod val="75000"/>
                </a:schemeClr>
              </a:buClr>
              <a:buFont typeface="+mj-lt"/>
              <a:buAutoNum type="arabicPeriod"/>
            </a:pPr>
            <a:r>
              <a:rPr lang="en-US" sz="1100" dirty="0">
                <a:solidFill>
                  <a:schemeClr val="accent1">
                    <a:lumMod val="75000"/>
                  </a:schemeClr>
                </a:solidFill>
                <a:latin typeface="Dosis" panose="020B0604020202020204" charset="0"/>
              </a:rPr>
              <a:t>Napa</a:t>
            </a:r>
          </a:p>
          <a:p>
            <a:pPr marL="342900" lvl="4" indent="-342900">
              <a:buClr>
                <a:schemeClr val="accent1">
                  <a:lumMod val="75000"/>
                </a:schemeClr>
              </a:buClr>
              <a:buFont typeface="+mj-lt"/>
              <a:buAutoNum type="arabicPeriod"/>
            </a:pPr>
            <a:r>
              <a:rPr lang="en-US" sz="1100" dirty="0">
                <a:solidFill>
                  <a:schemeClr val="accent1">
                    <a:lumMod val="75000"/>
                  </a:schemeClr>
                </a:solidFill>
                <a:latin typeface="Dosis" panose="020B0604020202020204" charset="0"/>
              </a:rPr>
              <a:t>Shasta</a:t>
            </a:r>
          </a:p>
          <a:p>
            <a:pPr marL="342900" lvl="4" indent="-342900">
              <a:buClr>
                <a:schemeClr val="accent1">
                  <a:lumMod val="75000"/>
                </a:schemeClr>
              </a:buClr>
              <a:buFont typeface="+mj-lt"/>
              <a:buAutoNum type="arabicPeriod"/>
            </a:pPr>
            <a:r>
              <a:rPr lang="en-US" sz="1100" dirty="0">
                <a:solidFill>
                  <a:schemeClr val="accent1">
                    <a:lumMod val="75000"/>
                  </a:schemeClr>
                </a:solidFill>
                <a:latin typeface="Dosis" panose="020B0604020202020204" charset="0"/>
              </a:rPr>
              <a:t>Solano</a:t>
            </a:r>
          </a:p>
          <a:p>
            <a:pPr marL="342900" lvl="4" indent="-342900">
              <a:buClr>
                <a:schemeClr val="accent1">
                  <a:lumMod val="75000"/>
                </a:schemeClr>
              </a:buClr>
              <a:buFont typeface="+mj-lt"/>
              <a:buAutoNum type="arabicPeriod"/>
            </a:pPr>
            <a:r>
              <a:rPr lang="en-US" sz="1100" dirty="0">
                <a:solidFill>
                  <a:schemeClr val="accent1">
                    <a:lumMod val="75000"/>
                  </a:schemeClr>
                </a:solidFill>
                <a:latin typeface="Dosis" panose="020B0604020202020204" charset="0"/>
              </a:rPr>
              <a:t>Sonoma</a:t>
            </a:r>
          </a:p>
          <a:p>
            <a:pPr marL="342900" lvl="4" indent="-342900">
              <a:buClr>
                <a:schemeClr val="accent1">
                  <a:lumMod val="75000"/>
                </a:schemeClr>
              </a:buClr>
              <a:buFont typeface="+mj-lt"/>
              <a:buAutoNum type="arabicPeriod"/>
            </a:pPr>
            <a:r>
              <a:rPr lang="en-US" sz="1100" dirty="0">
                <a:solidFill>
                  <a:schemeClr val="accent1">
                    <a:lumMod val="75000"/>
                  </a:schemeClr>
                </a:solidFill>
                <a:latin typeface="Dosis" panose="020B0604020202020204" charset="0"/>
              </a:rPr>
              <a:t>Sutter</a:t>
            </a:r>
          </a:p>
          <a:p>
            <a:pPr marL="342900" lvl="4" indent="-342900">
              <a:buClr>
                <a:schemeClr val="accent1">
                  <a:lumMod val="75000"/>
                </a:schemeClr>
              </a:buClr>
              <a:buFont typeface="+mj-lt"/>
              <a:buAutoNum type="arabicPeriod"/>
            </a:pPr>
            <a:r>
              <a:rPr lang="en-US" sz="1100" dirty="0">
                <a:solidFill>
                  <a:schemeClr val="accent1">
                    <a:lumMod val="75000"/>
                  </a:schemeClr>
                </a:solidFill>
                <a:latin typeface="Dosis" panose="020B0604020202020204" charset="0"/>
              </a:rPr>
              <a:t>Tehama</a:t>
            </a:r>
          </a:p>
          <a:p>
            <a:pPr marL="342900" lvl="4" indent="-342900">
              <a:buClr>
                <a:schemeClr val="accent1">
                  <a:lumMod val="75000"/>
                </a:schemeClr>
              </a:buClr>
              <a:buFont typeface="+mj-lt"/>
              <a:buAutoNum type="arabicPeriod"/>
            </a:pPr>
            <a:r>
              <a:rPr lang="en-US" sz="1100" dirty="0">
                <a:solidFill>
                  <a:schemeClr val="accent1">
                    <a:lumMod val="75000"/>
                  </a:schemeClr>
                </a:solidFill>
                <a:latin typeface="Dosis" panose="020B0604020202020204" charset="0"/>
              </a:rPr>
              <a:t>Yolo</a:t>
            </a:r>
          </a:p>
          <a:p>
            <a:pPr marL="342900" lvl="4" indent="-342900">
              <a:buClr>
                <a:schemeClr val="accent1">
                  <a:lumMod val="75000"/>
                </a:schemeClr>
              </a:buClr>
              <a:buFont typeface="+mj-lt"/>
              <a:buAutoNum type="arabicPeriod"/>
            </a:pPr>
            <a:r>
              <a:rPr lang="en-US" sz="1100" dirty="0">
                <a:solidFill>
                  <a:schemeClr val="accent1">
                    <a:lumMod val="75000"/>
                  </a:schemeClr>
                </a:solidFill>
                <a:latin typeface="Dosis" panose="020B0604020202020204" charset="0"/>
              </a:rPr>
              <a:t>Yuba</a:t>
            </a:r>
          </a:p>
          <a:p>
            <a:pPr marL="342900" lvl="4" indent="-342900">
              <a:buClr>
                <a:schemeClr val="accent1">
                  <a:lumMod val="75000"/>
                </a:schemeClr>
              </a:buClr>
              <a:buFont typeface="+mj-lt"/>
              <a:buAutoNum type="arabicPeriod"/>
            </a:pPr>
            <a:r>
              <a:rPr lang="en-US" sz="1100" dirty="0">
                <a:solidFill>
                  <a:schemeClr val="accent1">
                    <a:lumMod val="75000"/>
                  </a:schemeClr>
                </a:solidFill>
                <a:latin typeface="Dosis" panose="020B0604020202020204" charset="0"/>
              </a:rPr>
              <a:t>San Benito</a:t>
            </a:r>
          </a:p>
          <a:p>
            <a:endParaRPr lang="en-US" dirty="0"/>
          </a:p>
        </p:txBody>
      </p:sp>
      <p:pic>
        <p:nvPicPr>
          <p:cNvPr id="4" name="Picture 3">
            <a:extLst>
              <a:ext uri="{FF2B5EF4-FFF2-40B4-BE49-F238E27FC236}">
                <a16:creationId xmlns:a16="http://schemas.microsoft.com/office/drawing/2014/main" id="{19E308A6-64D7-49B5-9A42-CB894E54479A}"/>
              </a:ext>
            </a:extLst>
          </p:cNvPr>
          <p:cNvPicPr>
            <a:picLocks noChangeAspect="1"/>
          </p:cNvPicPr>
          <p:nvPr/>
        </p:nvPicPr>
        <p:blipFill>
          <a:blip r:embed="rId3"/>
          <a:stretch>
            <a:fillRect/>
          </a:stretch>
        </p:blipFill>
        <p:spPr>
          <a:xfrm>
            <a:off x="4738554" y="472187"/>
            <a:ext cx="3552601" cy="4671313"/>
          </a:xfrm>
          <a:prstGeom prst="rect">
            <a:avLst/>
          </a:prstGeom>
        </p:spPr>
      </p:pic>
      <p:pic>
        <p:nvPicPr>
          <p:cNvPr id="12" name="Picture 11">
            <a:extLst>
              <a:ext uri="{FF2B5EF4-FFF2-40B4-BE49-F238E27FC236}">
                <a16:creationId xmlns:a16="http://schemas.microsoft.com/office/drawing/2014/main" id="{2D0CE740-73BC-4E85-82A4-EA07FF8535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7499" y="1760220"/>
            <a:ext cx="1679522" cy="399600"/>
          </a:xfrm>
          <a:prstGeom prst="rect">
            <a:avLst/>
          </a:prstGeom>
        </p:spPr>
      </p:pic>
      <p:pic>
        <p:nvPicPr>
          <p:cNvPr id="13" name="Picture 12">
            <a:extLst>
              <a:ext uri="{FF2B5EF4-FFF2-40B4-BE49-F238E27FC236}">
                <a16:creationId xmlns:a16="http://schemas.microsoft.com/office/drawing/2014/main" id="{18CED81D-D5F0-4122-8E66-E805A2AF68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21939" y="1011576"/>
            <a:ext cx="1533960" cy="409055"/>
          </a:xfrm>
          <a:prstGeom prst="rect">
            <a:avLst/>
          </a:prstGeom>
        </p:spPr>
      </p:pic>
    </p:spTree>
    <p:extLst>
      <p:ext uri="{BB962C8B-B14F-4D97-AF65-F5344CB8AC3E}">
        <p14:creationId xmlns:p14="http://schemas.microsoft.com/office/powerpoint/2010/main" val="1342356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dirty="0"/>
          </a:p>
        </p:txBody>
      </p:sp>
      <p:sp>
        <p:nvSpPr>
          <p:cNvPr id="3" name="Slide Number Placeholder 2"/>
          <p:cNvSpPr>
            <a:spLocks noGrp="1"/>
          </p:cNvSpPr>
          <p:nvPr>
            <p:ph type="sldNum" idx="12"/>
          </p:nvPr>
        </p:nvSpPr>
        <p:spPr>
          <a:xfrm>
            <a:off x="-75" y="1965272"/>
            <a:ext cx="669600" cy="1723500"/>
          </a:xfrm>
        </p:spPr>
        <p:txBody>
          <a:bodyPr/>
          <a:lstStyle/>
          <a:p>
            <a:pPr marL="0" lvl="0" indent="0" algn="ctr" rtl="0">
              <a:spcBef>
                <a:spcPts val="0"/>
              </a:spcBef>
              <a:spcAft>
                <a:spcPts val="0"/>
              </a:spcAft>
              <a:buNone/>
            </a:pPr>
            <a:fld id="{00000000-1234-1234-1234-123412341234}" type="slidenum">
              <a:rPr lang="en" smtClean="0">
                <a:solidFill>
                  <a:srgbClr val="00B0F0"/>
                </a:solidFill>
              </a:rPr>
              <a:t>11</a:t>
            </a:fld>
            <a:endParaRPr lang="en" dirty="0">
              <a:solidFill>
                <a:srgbClr val="00B0F0"/>
              </a:solidFill>
            </a:endParaRPr>
          </a:p>
        </p:txBody>
      </p:sp>
      <p:sp>
        <p:nvSpPr>
          <p:cNvPr id="6" name="Rectangle 5"/>
          <p:cNvSpPr/>
          <p:nvPr/>
        </p:nvSpPr>
        <p:spPr>
          <a:xfrm>
            <a:off x="0" y="0"/>
            <a:ext cx="9144000" cy="30822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2581274" y="1149664"/>
            <a:ext cx="3981451" cy="1631216"/>
          </a:xfrm>
          <a:prstGeom prst="rect">
            <a:avLst/>
          </a:prstGeom>
          <a:noFill/>
        </p:spPr>
        <p:txBody>
          <a:bodyPr wrap="square" rtlCol="0">
            <a:spAutoFit/>
          </a:bodyPr>
          <a:lstStyle/>
          <a:p>
            <a:pPr algn="ctr"/>
            <a:r>
              <a:rPr lang="en-US" sz="5000" b="1" dirty="0">
                <a:solidFill>
                  <a:schemeClr val="bg1"/>
                </a:solidFill>
                <a:latin typeface="Dosis" panose="020B0604020202020204" charset="0"/>
              </a:rPr>
              <a:t>Path to Health</a:t>
            </a:r>
          </a:p>
          <a:p>
            <a:pPr algn="ctr"/>
            <a:r>
              <a:rPr lang="en-US" sz="5000" b="1" dirty="0">
                <a:solidFill>
                  <a:schemeClr val="bg1"/>
                </a:solidFill>
                <a:latin typeface="Dosis" panose="020B0604020202020204" charset="0"/>
              </a:rPr>
              <a:t>Eligibility</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6070" y="4729499"/>
            <a:ext cx="1552506" cy="41400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18331"/>
            <a:ext cx="1679522" cy="399600"/>
          </a:xfrm>
          <a:prstGeom prst="rect">
            <a:avLst/>
          </a:prstGeom>
        </p:spPr>
      </p:pic>
    </p:spTree>
    <p:extLst>
      <p:ext uri="{BB962C8B-B14F-4D97-AF65-F5344CB8AC3E}">
        <p14:creationId xmlns:p14="http://schemas.microsoft.com/office/powerpoint/2010/main" val="943847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7" name="Rectangle 6"/>
          <p:cNvSpPr/>
          <p:nvPr/>
        </p:nvSpPr>
        <p:spPr>
          <a:xfrm>
            <a:off x="0" y="0"/>
            <a:ext cx="669525" cy="1140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0" name="Google Shape;180;p20"/>
          <p:cNvSpPr txBox="1">
            <a:spLocks noGrp="1"/>
          </p:cNvSpPr>
          <p:nvPr>
            <p:ph type="title"/>
          </p:nvPr>
        </p:nvSpPr>
        <p:spPr>
          <a:xfrm>
            <a:off x="854860" y="187701"/>
            <a:ext cx="4669684" cy="764598"/>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dirty="0">
                <a:solidFill>
                  <a:srgbClr val="00B0F0"/>
                </a:solidFill>
              </a:rPr>
              <a:t>Eligibility</a:t>
            </a:r>
            <a:endParaRPr sz="4000" b="1" dirty="0">
              <a:solidFill>
                <a:srgbClr val="00B0F0"/>
              </a:solidFill>
            </a:endParaRPr>
          </a:p>
        </p:txBody>
      </p:sp>
      <p:sp>
        <p:nvSpPr>
          <p:cNvPr id="184" name="Google Shape;184;p20"/>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12</a:t>
            </a:fld>
            <a:endParaRPr dirty="0"/>
          </a:p>
        </p:txBody>
      </p:sp>
      <p:sp>
        <p:nvSpPr>
          <p:cNvPr id="5" name="TextBox 4"/>
          <p:cNvSpPr txBox="1"/>
          <p:nvPr/>
        </p:nvSpPr>
        <p:spPr>
          <a:xfrm>
            <a:off x="854860" y="805348"/>
            <a:ext cx="7347031" cy="3708708"/>
          </a:xfrm>
          <a:prstGeom prst="rect">
            <a:avLst/>
          </a:prstGeom>
          <a:noFill/>
        </p:spPr>
        <p:txBody>
          <a:bodyPr wrap="square" rtlCol="0">
            <a:spAutoFit/>
          </a:bodyPr>
          <a:lstStyle/>
          <a:p>
            <a:pPr>
              <a:lnSpc>
                <a:spcPct val="150000"/>
              </a:lnSpc>
            </a:pPr>
            <a:r>
              <a:rPr lang="en-US" sz="2200" dirty="0">
                <a:solidFill>
                  <a:schemeClr val="accent1">
                    <a:lumMod val="75000"/>
                  </a:schemeClr>
                </a:solidFill>
                <a:latin typeface="Dosis" panose="020B0604020202020204" charset="0"/>
              </a:rPr>
              <a:t>To enroll in Path to Health Program, a person must:</a:t>
            </a:r>
          </a:p>
          <a:p>
            <a:pPr marL="285750" lvl="3" indent="-285750">
              <a:lnSpc>
                <a:spcPct val="150000"/>
              </a:lnSpc>
              <a:buClr>
                <a:schemeClr val="accent1">
                  <a:lumMod val="75000"/>
                </a:schemeClr>
              </a:buClr>
              <a:buFont typeface="Wingdings" panose="05000000000000000000" pitchFamily="2" charset="2"/>
              <a:buChar char="ü"/>
            </a:pPr>
            <a:r>
              <a:rPr lang="en-US" sz="1600" dirty="0">
                <a:solidFill>
                  <a:schemeClr val="accent1">
                    <a:lumMod val="75000"/>
                  </a:schemeClr>
                </a:solidFill>
                <a:latin typeface="Dosis" panose="020B0604020202020204" charset="0"/>
              </a:rPr>
              <a:t>Be a resident of one of CMSP’s 35 counties.</a:t>
            </a:r>
          </a:p>
          <a:p>
            <a:pPr marL="285750" lvl="1" indent="-285750">
              <a:lnSpc>
                <a:spcPct val="150000"/>
              </a:lnSpc>
              <a:buClr>
                <a:schemeClr val="accent1">
                  <a:lumMod val="75000"/>
                </a:schemeClr>
              </a:buClr>
              <a:buFont typeface="Wingdings" panose="05000000000000000000" pitchFamily="2" charset="2"/>
              <a:buChar char="ü"/>
            </a:pPr>
            <a:r>
              <a:rPr lang="en-US" sz="1600" dirty="0">
                <a:solidFill>
                  <a:schemeClr val="accent1">
                    <a:lumMod val="75000"/>
                  </a:schemeClr>
                </a:solidFill>
                <a:latin typeface="Dosis" panose="020B0604020202020204" charset="0"/>
              </a:rPr>
              <a:t>Be 26+ years old at the time of enrollment.</a:t>
            </a:r>
          </a:p>
          <a:p>
            <a:pPr marL="285750" lvl="1" indent="-285750">
              <a:lnSpc>
                <a:spcPct val="150000"/>
              </a:lnSpc>
              <a:buClr>
                <a:schemeClr val="accent1">
                  <a:lumMod val="75000"/>
                </a:schemeClr>
              </a:buClr>
              <a:buFont typeface="Wingdings" panose="05000000000000000000" pitchFamily="2" charset="2"/>
              <a:buChar char="ü"/>
            </a:pPr>
            <a:r>
              <a:rPr lang="en-US" sz="1600" dirty="0">
                <a:solidFill>
                  <a:schemeClr val="accent1">
                    <a:lumMod val="75000"/>
                  </a:schemeClr>
                </a:solidFill>
                <a:latin typeface="Dosis" panose="020B0604020202020204" charset="0"/>
              </a:rPr>
              <a:t>Be enrolled in 1 of 30 restricted scope/ emergency only Medi-Cal Aid Codes:</a:t>
            </a:r>
          </a:p>
          <a:p>
            <a:pPr algn="ctr"/>
            <a:r>
              <a:rPr lang="en-US" sz="1600" dirty="0">
                <a:solidFill>
                  <a:schemeClr val="accent1">
                    <a:lumMod val="75000"/>
                  </a:schemeClr>
                </a:solidFill>
                <a:latin typeface="Dosis" panose="020B0604020202020204" charset="0"/>
              </a:rPr>
              <a:t>	</a:t>
            </a:r>
            <a:r>
              <a:rPr lang="en-US" sz="1600" b="1" dirty="0">
                <a:solidFill>
                  <a:schemeClr val="accent1">
                    <a:lumMod val="75000"/>
                  </a:schemeClr>
                </a:solidFill>
                <a:latin typeface="Dosis" panose="020B0604020202020204" charset="0"/>
              </a:rPr>
              <a:t>1U, 3T, 55, 58, 5F, 5T, C1, C2, C3, C4, C5, C6, C7, C8, D2, D3, D4, D5, D6, D7, J3, J4, J6, J8, K3, K5, K7, K9, M2, or M4</a:t>
            </a:r>
          </a:p>
          <a:p>
            <a:pPr lvl="1">
              <a:lnSpc>
                <a:spcPct val="150000"/>
              </a:lnSpc>
              <a:buClr>
                <a:schemeClr val="accent1">
                  <a:lumMod val="75000"/>
                </a:schemeClr>
              </a:buClr>
            </a:pPr>
            <a:r>
              <a:rPr lang="de-DE" sz="1600" dirty="0">
                <a:solidFill>
                  <a:schemeClr val="accent1">
                    <a:lumMod val="75000"/>
                  </a:schemeClr>
                </a:solidFill>
                <a:latin typeface="Dosis" panose="020B0604020202020204" charset="0"/>
              </a:rPr>
              <a:t>	(Medi-Cal enrollment will continue through county social services)</a:t>
            </a:r>
            <a:endParaRPr lang="en-US" sz="1600" dirty="0">
              <a:solidFill>
                <a:schemeClr val="accent1">
                  <a:lumMod val="75000"/>
                </a:schemeClr>
              </a:solidFill>
              <a:latin typeface="Dosis" panose="020B0604020202020204" charset="0"/>
            </a:endParaRPr>
          </a:p>
          <a:p>
            <a:pPr marL="285750" lvl="1" indent="-285750">
              <a:lnSpc>
                <a:spcPct val="150000"/>
              </a:lnSpc>
              <a:buClr>
                <a:schemeClr val="accent1">
                  <a:lumMod val="75000"/>
                </a:schemeClr>
              </a:buClr>
              <a:buFont typeface="Wingdings" panose="05000000000000000000" pitchFamily="2" charset="2"/>
              <a:buChar char="ü"/>
            </a:pPr>
            <a:r>
              <a:rPr lang="en-US" sz="1600" dirty="0">
                <a:solidFill>
                  <a:schemeClr val="accent1">
                    <a:lumMod val="75000"/>
                  </a:schemeClr>
                </a:solidFill>
                <a:latin typeface="Dosis" panose="020B0604020202020204" charset="0"/>
              </a:rPr>
              <a:t>Apply and be enrolled for Path to Health at a participating clinic location.</a:t>
            </a:r>
          </a:p>
          <a:p>
            <a:pPr algn="ctr"/>
            <a:r>
              <a:rPr lang="en-US" sz="1800" b="1" dirty="0">
                <a:solidFill>
                  <a:schemeClr val="accent1">
                    <a:lumMod val="75000"/>
                  </a:schemeClr>
                </a:solidFill>
                <a:latin typeface="Dosis" panose="020B0604020202020204" charset="0"/>
              </a:rPr>
              <a:t>Enrolled members will receive the Path to Health benefit for up to six months, even if their Medi-Cal aid code changes.</a:t>
            </a:r>
          </a:p>
          <a:p>
            <a:pPr algn="ctr"/>
            <a:endParaRPr lang="en-US" i="1" dirty="0">
              <a:solidFill>
                <a:schemeClr val="accent1">
                  <a:lumMod val="75000"/>
                </a:schemeClr>
              </a:solidFill>
              <a:latin typeface="Dosis" panose="020B060402020202020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6070" y="4729499"/>
            <a:ext cx="1552506" cy="41400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525" y="4729499"/>
            <a:ext cx="1679522" cy="399600"/>
          </a:xfrm>
          <a:prstGeom prst="rect">
            <a:avLst/>
          </a:prstGeom>
        </p:spPr>
      </p:pic>
    </p:spTree>
    <p:extLst>
      <p:ext uri="{BB962C8B-B14F-4D97-AF65-F5344CB8AC3E}">
        <p14:creationId xmlns:p14="http://schemas.microsoft.com/office/powerpoint/2010/main" val="1863031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7" name="Rectangle 6"/>
          <p:cNvSpPr/>
          <p:nvPr/>
        </p:nvSpPr>
        <p:spPr>
          <a:xfrm>
            <a:off x="0" y="0"/>
            <a:ext cx="669525" cy="1140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0" name="Google Shape;180;p20"/>
          <p:cNvSpPr txBox="1">
            <a:spLocks noGrp="1"/>
          </p:cNvSpPr>
          <p:nvPr>
            <p:ph type="title"/>
          </p:nvPr>
        </p:nvSpPr>
        <p:spPr>
          <a:xfrm>
            <a:off x="854860" y="277756"/>
            <a:ext cx="7554034" cy="764598"/>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dirty="0">
                <a:solidFill>
                  <a:srgbClr val="00B0F0"/>
                </a:solidFill>
              </a:rPr>
              <a:t>Eligibility For Undocumented Adults</a:t>
            </a:r>
            <a:endParaRPr sz="4000" b="1" dirty="0">
              <a:solidFill>
                <a:srgbClr val="00B0F0"/>
              </a:solidFill>
            </a:endParaRPr>
          </a:p>
        </p:txBody>
      </p:sp>
      <p:sp>
        <p:nvSpPr>
          <p:cNvPr id="184" name="Google Shape;184;p20"/>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13</a:t>
            </a:fld>
            <a:endParaRPr dirty="0"/>
          </a:p>
        </p:txBody>
      </p:sp>
      <p:graphicFrame>
        <p:nvGraphicFramePr>
          <p:cNvPr id="2" name="Table 1"/>
          <p:cNvGraphicFramePr>
            <a:graphicFrameLocks noGrp="1"/>
          </p:cNvGraphicFramePr>
          <p:nvPr>
            <p:extLst>
              <p:ext uri="{D42A27DB-BD31-4B8C-83A1-F6EECF244321}">
                <p14:modId xmlns:p14="http://schemas.microsoft.com/office/powerpoint/2010/main" val="2560879094"/>
              </p:ext>
            </p:extLst>
          </p:nvPr>
        </p:nvGraphicFramePr>
        <p:xfrm>
          <a:off x="1161350" y="1551100"/>
          <a:ext cx="7385050" cy="2321416"/>
        </p:xfrm>
        <a:graphic>
          <a:graphicData uri="http://schemas.openxmlformats.org/drawingml/2006/table">
            <a:tbl>
              <a:tblPr firstRow="1" firstCol="1" bandRow="1">
                <a:tableStyleId>{D27102A9-8310-4765-A935-A1911B00CA55}</a:tableStyleId>
              </a:tblPr>
              <a:tblGrid>
                <a:gridCol w="2034657">
                  <a:extLst>
                    <a:ext uri="{9D8B030D-6E8A-4147-A177-3AD203B41FA5}">
                      <a16:colId xmlns:a16="http://schemas.microsoft.com/office/drawing/2014/main" val="20000"/>
                    </a:ext>
                  </a:extLst>
                </a:gridCol>
                <a:gridCol w="2411445">
                  <a:extLst>
                    <a:ext uri="{9D8B030D-6E8A-4147-A177-3AD203B41FA5}">
                      <a16:colId xmlns:a16="http://schemas.microsoft.com/office/drawing/2014/main" val="20001"/>
                    </a:ext>
                  </a:extLst>
                </a:gridCol>
                <a:gridCol w="2938948">
                  <a:extLst>
                    <a:ext uri="{9D8B030D-6E8A-4147-A177-3AD203B41FA5}">
                      <a16:colId xmlns:a16="http://schemas.microsoft.com/office/drawing/2014/main" val="20002"/>
                    </a:ext>
                  </a:extLst>
                </a:gridCol>
              </a:tblGrid>
              <a:tr h="331114">
                <a:tc>
                  <a:txBody>
                    <a:bodyPr/>
                    <a:lstStyle/>
                    <a:p>
                      <a:pPr marL="0" marR="0" algn="ctr">
                        <a:lnSpc>
                          <a:spcPct val="107000"/>
                        </a:lnSpc>
                        <a:spcBef>
                          <a:spcPts val="0"/>
                        </a:spcBef>
                        <a:spcAft>
                          <a:spcPts val="0"/>
                        </a:spcAft>
                      </a:pPr>
                      <a:r>
                        <a:rPr lang="en-US" sz="1800" dirty="0">
                          <a:effectLst/>
                          <a:latin typeface="Dosis" panose="020B0604020202020204" charset="0"/>
                        </a:rPr>
                        <a:t>Income</a:t>
                      </a:r>
                      <a:endParaRPr lang="en-US" sz="1800" dirty="0">
                        <a:effectLst/>
                        <a:latin typeface="Dosis" panose="020B0604020202020204" charset="0"/>
                        <a:ea typeface="Calibri" panose="020F0502020204030204" pitchFamily="34" charset="0"/>
                        <a:cs typeface="Times New Roman" panose="02020603050405020304" pitchFamily="18" charset="0"/>
                      </a:endParaRPr>
                    </a:p>
                  </a:txBody>
                  <a:tcPr marL="63293" marR="63293" marT="0" marB="0" anchor="ctr"/>
                </a:tc>
                <a:tc>
                  <a:txBody>
                    <a:bodyPr/>
                    <a:lstStyle/>
                    <a:p>
                      <a:pPr marL="0" marR="0" algn="ctr">
                        <a:lnSpc>
                          <a:spcPct val="107000"/>
                        </a:lnSpc>
                        <a:spcBef>
                          <a:spcPts val="0"/>
                        </a:spcBef>
                        <a:spcAft>
                          <a:spcPts val="0"/>
                        </a:spcAft>
                      </a:pPr>
                      <a:r>
                        <a:rPr lang="en-US" sz="1800" dirty="0">
                          <a:effectLst/>
                          <a:latin typeface="Dosis" panose="020B0604020202020204" charset="0"/>
                        </a:rPr>
                        <a:t>Emergency Services Coverage</a:t>
                      </a:r>
                      <a:endParaRPr lang="en-US" sz="1800" dirty="0">
                        <a:effectLst/>
                        <a:latin typeface="Dosis" panose="020B0604020202020204" charset="0"/>
                        <a:ea typeface="Calibri" panose="020F0502020204030204" pitchFamily="34" charset="0"/>
                        <a:cs typeface="Times New Roman" panose="02020603050405020304" pitchFamily="18" charset="0"/>
                      </a:endParaRPr>
                    </a:p>
                  </a:txBody>
                  <a:tcPr marL="63293" marR="63293" marT="0" marB="0" anchor="ctr"/>
                </a:tc>
                <a:tc>
                  <a:txBody>
                    <a:bodyPr/>
                    <a:lstStyle/>
                    <a:p>
                      <a:pPr marL="0" marR="0" algn="ctr">
                        <a:lnSpc>
                          <a:spcPct val="107000"/>
                        </a:lnSpc>
                        <a:spcBef>
                          <a:spcPts val="0"/>
                        </a:spcBef>
                        <a:spcAft>
                          <a:spcPts val="0"/>
                        </a:spcAft>
                      </a:pPr>
                      <a:r>
                        <a:rPr lang="en-US" sz="1800" dirty="0">
                          <a:effectLst/>
                          <a:latin typeface="Dosis" panose="020B0604020202020204" charset="0"/>
                        </a:rPr>
                        <a:t>Primary &amp; Preventative</a:t>
                      </a:r>
                    </a:p>
                    <a:p>
                      <a:pPr marL="0" marR="0" algn="ctr">
                        <a:lnSpc>
                          <a:spcPct val="107000"/>
                        </a:lnSpc>
                        <a:spcBef>
                          <a:spcPts val="0"/>
                        </a:spcBef>
                        <a:spcAft>
                          <a:spcPts val="0"/>
                        </a:spcAft>
                      </a:pPr>
                      <a:r>
                        <a:rPr lang="en-US" sz="1800" dirty="0">
                          <a:effectLst/>
                          <a:latin typeface="Dosis" panose="020B0604020202020204" charset="0"/>
                        </a:rPr>
                        <a:t>Coverage</a:t>
                      </a:r>
                      <a:endParaRPr lang="en-US" sz="1800" dirty="0">
                        <a:effectLst/>
                        <a:latin typeface="Dosis" panose="020B0604020202020204" charset="0"/>
                        <a:ea typeface="Calibri" panose="020F0502020204030204" pitchFamily="34" charset="0"/>
                        <a:cs typeface="Times New Roman" panose="02020603050405020304" pitchFamily="18" charset="0"/>
                      </a:endParaRPr>
                    </a:p>
                  </a:txBody>
                  <a:tcPr marL="63293" marR="63293" marT="0" marB="0" anchor="ctr"/>
                </a:tc>
                <a:extLst>
                  <a:ext uri="{0D108BD9-81ED-4DB2-BD59-A6C34878D82A}">
                    <a16:rowId xmlns:a16="http://schemas.microsoft.com/office/drawing/2014/main" val="10000"/>
                  </a:ext>
                </a:extLst>
              </a:tr>
              <a:tr h="1039282">
                <a:tc>
                  <a:txBody>
                    <a:bodyPr/>
                    <a:lstStyle/>
                    <a:p>
                      <a:pPr marL="0" marR="0" algn="ctr">
                        <a:lnSpc>
                          <a:spcPct val="107000"/>
                        </a:lnSpc>
                        <a:spcBef>
                          <a:spcPts val="0"/>
                        </a:spcBef>
                        <a:spcAft>
                          <a:spcPts val="0"/>
                        </a:spcAft>
                      </a:pPr>
                      <a:r>
                        <a:rPr lang="en-US" sz="1800" dirty="0">
                          <a:effectLst/>
                          <a:latin typeface="Dosis" panose="020B0604020202020204" charset="0"/>
                        </a:rPr>
                        <a:t>0 – 138% FPL</a:t>
                      </a:r>
                      <a:endParaRPr lang="en-US" sz="1800" dirty="0">
                        <a:effectLst/>
                        <a:latin typeface="Dosis" panose="020B0604020202020204" charset="0"/>
                        <a:ea typeface="Calibri" panose="020F0502020204030204" pitchFamily="34" charset="0"/>
                        <a:cs typeface="Times New Roman" panose="02020603050405020304" pitchFamily="18" charset="0"/>
                      </a:endParaRPr>
                    </a:p>
                  </a:txBody>
                  <a:tcPr marL="63293" marR="63293" marT="0" marB="0" anchor="ctr"/>
                </a:tc>
                <a:tc>
                  <a:txBody>
                    <a:bodyPr/>
                    <a:lstStyle/>
                    <a:p>
                      <a:pPr marL="0" marR="0" algn="ctr">
                        <a:lnSpc>
                          <a:spcPct val="107000"/>
                        </a:lnSpc>
                        <a:spcBef>
                          <a:spcPts val="0"/>
                        </a:spcBef>
                        <a:spcAft>
                          <a:spcPts val="0"/>
                        </a:spcAft>
                      </a:pPr>
                      <a:r>
                        <a:rPr lang="en-US" sz="1800" dirty="0">
                          <a:effectLst/>
                          <a:latin typeface="Dosis" panose="020B0604020202020204" charset="0"/>
                        </a:rPr>
                        <a:t>Medi-Cal</a:t>
                      </a:r>
                      <a:endParaRPr lang="en-US" sz="1800" dirty="0">
                        <a:effectLst/>
                        <a:latin typeface="Dosis" panose="020B0604020202020204" charset="0"/>
                        <a:ea typeface="Calibri" panose="020F0502020204030204" pitchFamily="34" charset="0"/>
                        <a:cs typeface="Times New Roman" panose="02020603050405020304" pitchFamily="18" charset="0"/>
                      </a:endParaRPr>
                    </a:p>
                  </a:txBody>
                  <a:tcPr marL="63293" marR="63293" marT="0" marB="0" anchor="ctr"/>
                </a:tc>
                <a:tc>
                  <a:txBody>
                    <a:bodyPr/>
                    <a:lstStyle/>
                    <a:p>
                      <a:pPr marL="0" marR="0" algn="ctr">
                        <a:lnSpc>
                          <a:spcPct val="107000"/>
                        </a:lnSpc>
                        <a:spcBef>
                          <a:spcPts val="0"/>
                        </a:spcBef>
                        <a:spcAft>
                          <a:spcPts val="0"/>
                        </a:spcAft>
                      </a:pPr>
                      <a:br>
                        <a:rPr lang="en-US" sz="1800" dirty="0">
                          <a:effectLst/>
                          <a:latin typeface="Dosis" panose="020B0604020202020204" charset="0"/>
                        </a:rPr>
                      </a:br>
                      <a:r>
                        <a:rPr lang="en-US" sz="1800" dirty="0">
                          <a:effectLst/>
                          <a:latin typeface="Dosis" panose="020B0604020202020204" charset="0"/>
                        </a:rPr>
                        <a:t>Effective 2/2019: Path to Health with certain limitations</a:t>
                      </a:r>
                    </a:p>
                  </a:txBody>
                  <a:tcPr marL="63293" marR="63293" marT="0" marB="0"/>
                </a:tc>
                <a:extLst>
                  <a:ext uri="{0D108BD9-81ED-4DB2-BD59-A6C34878D82A}">
                    <a16:rowId xmlns:a16="http://schemas.microsoft.com/office/drawing/2014/main" val="10001"/>
                  </a:ext>
                </a:extLst>
              </a:tr>
              <a:tr h="717047">
                <a:tc>
                  <a:txBody>
                    <a:bodyPr/>
                    <a:lstStyle/>
                    <a:p>
                      <a:pPr marL="0" marR="0" algn="ctr">
                        <a:lnSpc>
                          <a:spcPct val="107000"/>
                        </a:lnSpc>
                        <a:spcBef>
                          <a:spcPts val="0"/>
                        </a:spcBef>
                        <a:spcAft>
                          <a:spcPts val="0"/>
                        </a:spcAft>
                      </a:pPr>
                      <a:r>
                        <a:rPr lang="en-US" sz="1800" dirty="0">
                          <a:effectLst/>
                          <a:latin typeface="Dosis" panose="020B0604020202020204" charset="0"/>
                        </a:rPr>
                        <a:t>139% – 300% FPL</a:t>
                      </a:r>
                      <a:endParaRPr lang="en-US" sz="1800" dirty="0">
                        <a:effectLst/>
                        <a:latin typeface="Dosis" panose="020B0604020202020204" charset="0"/>
                        <a:ea typeface="Calibri" panose="020F0502020204030204" pitchFamily="34" charset="0"/>
                        <a:cs typeface="Times New Roman" panose="02020603050405020304" pitchFamily="18" charset="0"/>
                      </a:endParaRPr>
                    </a:p>
                  </a:txBody>
                  <a:tcPr marL="63293" marR="63293" marT="0" marB="0" anchor="ctr"/>
                </a:tc>
                <a:tc>
                  <a:txBody>
                    <a:bodyPr/>
                    <a:lstStyle/>
                    <a:p>
                      <a:pPr marL="0" marR="0" algn="ctr">
                        <a:lnSpc>
                          <a:spcPct val="107000"/>
                        </a:lnSpc>
                        <a:spcBef>
                          <a:spcPts val="0"/>
                        </a:spcBef>
                        <a:spcAft>
                          <a:spcPts val="0"/>
                        </a:spcAft>
                      </a:pPr>
                      <a:r>
                        <a:rPr lang="en-US" sz="1800" dirty="0">
                          <a:effectLst/>
                          <a:latin typeface="Dosis" panose="020B0604020202020204" charset="0"/>
                        </a:rPr>
                        <a:t>CMSP</a:t>
                      </a:r>
                      <a:endParaRPr lang="en-US" sz="1800" dirty="0">
                        <a:effectLst/>
                        <a:latin typeface="Dosis" panose="020B0604020202020204" charset="0"/>
                        <a:ea typeface="Calibri" panose="020F0502020204030204" pitchFamily="34" charset="0"/>
                        <a:cs typeface="Times New Roman" panose="02020603050405020304" pitchFamily="18" charset="0"/>
                      </a:endParaRPr>
                    </a:p>
                  </a:txBody>
                  <a:tcPr marL="63293" marR="63293" marT="0" marB="0" anchor="ctr"/>
                </a:tc>
                <a:tc>
                  <a:txBody>
                    <a:bodyPr/>
                    <a:lstStyle/>
                    <a:p>
                      <a:pPr marL="0" marR="0" algn="ctr">
                        <a:lnSpc>
                          <a:spcPct val="107000"/>
                        </a:lnSpc>
                        <a:spcBef>
                          <a:spcPts val="0"/>
                        </a:spcBef>
                        <a:spcAft>
                          <a:spcPts val="0"/>
                        </a:spcAft>
                      </a:pPr>
                      <a:r>
                        <a:rPr lang="en-US" sz="1800" dirty="0">
                          <a:effectLst/>
                          <a:latin typeface="Dosis" panose="020B0604020202020204" charset="0"/>
                        </a:rPr>
                        <a:t>CMSP under Primary Care Benefit with certain limitations</a:t>
                      </a:r>
                      <a:endParaRPr lang="en-US" sz="1800" dirty="0">
                        <a:effectLst/>
                        <a:latin typeface="Dosis" panose="020B0604020202020204" charset="0"/>
                        <a:ea typeface="Calibri" panose="020F0502020204030204" pitchFamily="34" charset="0"/>
                        <a:cs typeface="Times New Roman" panose="02020603050405020304" pitchFamily="18" charset="0"/>
                      </a:endParaRPr>
                    </a:p>
                  </a:txBody>
                  <a:tcPr marL="63293" marR="63293" marT="0" marB="0" anchor="ctr"/>
                </a:tc>
                <a:extLst>
                  <a:ext uri="{0D108BD9-81ED-4DB2-BD59-A6C34878D82A}">
                    <a16:rowId xmlns:a16="http://schemas.microsoft.com/office/drawing/2014/main" val="10002"/>
                  </a:ext>
                </a:extLst>
              </a:tr>
            </a:tbl>
          </a:graphicData>
        </a:graphic>
      </p:graphicFrame>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6070" y="4729499"/>
            <a:ext cx="1552506" cy="41400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525" y="4729499"/>
            <a:ext cx="1679522" cy="399600"/>
          </a:xfrm>
          <a:prstGeom prst="rect">
            <a:avLst/>
          </a:prstGeom>
        </p:spPr>
      </p:pic>
    </p:spTree>
    <p:extLst>
      <p:ext uri="{BB962C8B-B14F-4D97-AF65-F5344CB8AC3E}">
        <p14:creationId xmlns:p14="http://schemas.microsoft.com/office/powerpoint/2010/main" val="4057128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8" name="Rectangle 7"/>
          <p:cNvSpPr/>
          <p:nvPr/>
        </p:nvSpPr>
        <p:spPr>
          <a:xfrm>
            <a:off x="0" y="0"/>
            <a:ext cx="669525" cy="1140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4" name="Google Shape;204;p21"/>
          <p:cNvSpPr txBox="1">
            <a:spLocks noGrp="1"/>
          </p:cNvSpPr>
          <p:nvPr>
            <p:ph type="title"/>
          </p:nvPr>
        </p:nvSpPr>
        <p:spPr>
          <a:xfrm>
            <a:off x="844424" y="1934"/>
            <a:ext cx="7003627"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dirty="0">
                <a:solidFill>
                  <a:srgbClr val="00B0F0"/>
                </a:solidFill>
              </a:rPr>
              <a:t>Path to Health Member ID Card</a:t>
            </a:r>
            <a:endParaRPr sz="4000" dirty="0">
              <a:solidFill>
                <a:srgbClr val="00B0F0"/>
              </a:solidFill>
            </a:endParaRPr>
          </a:p>
        </p:txBody>
      </p:sp>
      <p:sp>
        <p:nvSpPr>
          <p:cNvPr id="206" name="Google Shape;206;p21"/>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14</a:t>
            </a:fld>
            <a:endParaRPr dirty="0"/>
          </a:p>
        </p:txBody>
      </p:sp>
      <p:sp>
        <p:nvSpPr>
          <p:cNvPr id="3" name="TextBox 2"/>
          <p:cNvSpPr txBox="1"/>
          <p:nvPr/>
        </p:nvSpPr>
        <p:spPr>
          <a:xfrm>
            <a:off x="796689" y="1555437"/>
            <a:ext cx="8197384" cy="2400657"/>
          </a:xfrm>
          <a:prstGeom prst="rect">
            <a:avLst/>
          </a:prstGeom>
          <a:noFill/>
        </p:spPr>
        <p:txBody>
          <a:bodyPr wrap="square" rtlCol="0">
            <a:spAutoFit/>
          </a:bodyPr>
          <a:lstStyle/>
          <a:p>
            <a:pPr algn="ctr"/>
            <a:r>
              <a:rPr lang="en-US" sz="2500" dirty="0">
                <a:solidFill>
                  <a:schemeClr val="accent1">
                    <a:lumMod val="75000"/>
                  </a:schemeClr>
                </a:solidFill>
                <a:latin typeface="Dosis" panose="020B0604020202020204" charset="0"/>
              </a:rPr>
              <a:t>Following enrollment in the Path to Health Program, the member will receive a Path to Health ID Card (issued &amp; mailed by AMM). </a:t>
            </a:r>
          </a:p>
          <a:p>
            <a:endParaRPr lang="en-US" sz="2000" dirty="0">
              <a:solidFill>
                <a:schemeClr val="accent1">
                  <a:lumMod val="75000"/>
                </a:schemeClr>
              </a:solidFill>
              <a:latin typeface="Dosis" panose="020B0604020202020204" charset="0"/>
            </a:endParaRPr>
          </a:p>
          <a:p>
            <a:endParaRPr lang="en-US" sz="2000" dirty="0">
              <a:solidFill>
                <a:schemeClr val="accent1">
                  <a:lumMod val="75000"/>
                </a:schemeClr>
              </a:solidFill>
              <a:latin typeface="Dosis" panose="020B0604020202020204" charset="0"/>
            </a:endParaRPr>
          </a:p>
          <a:p>
            <a:endParaRPr lang="en-US" sz="2000" dirty="0">
              <a:solidFill>
                <a:schemeClr val="accent1">
                  <a:lumMod val="75000"/>
                </a:schemeClr>
              </a:solidFill>
              <a:latin typeface="Dosis" panose="020B0604020202020204" charset="0"/>
            </a:endParaRPr>
          </a:p>
          <a:p>
            <a:endParaRPr lang="en-US" sz="2000" dirty="0">
              <a:solidFill>
                <a:schemeClr val="accent1">
                  <a:lumMod val="75000"/>
                </a:schemeClr>
              </a:solidFill>
              <a:latin typeface="Dosis" panose="020B0604020202020204" charset="0"/>
            </a:endParaRPr>
          </a:p>
          <a:p>
            <a:endParaRPr lang="en-US" sz="2000" dirty="0">
              <a:solidFill>
                <a:schemeClr val="accent1">
                  <a:lumMod val="75000"/>
                </a:schemeClr>
              </a:solidFill>
              <a:latin typeface="Dosis" panose="020B0604020202020204" charset="0"/>
            </a:endParaRPr>
          </a:p>
        </p:txBody>
      </p:sp>
      <p:pic>
        <p:nvPicPr>
          <p:cNvPr id="2" name="Picture 1"/>
          <p:cNvPicPr>
            <a:picLocks noChangeAspect="1"/>
          </p:cNvPicPr>
          <p:nvPr/>
        </p:nvPicPr>
        <p:blipFill>
          <a:blip r:embed="rId3"/>
          <a:stretch>
            <a:fillRect/>
          </a:stretch>
        </p:blipFill>
        <p:spPr>
          <a:xfrm>
            <a:off x="1064821" y="2571750"/>
            <a:ext cx="7661120" cy="243524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669525" cy="1140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44424" y="77961"/>
            <a:ext cx="7029940" cy="1140000"/>
          </a:xfrm>
        </p:spPr>
        <p:txBody>
          <a:bodyPr/>
          <a:lstStyle/>
          <a:p>
            <a:r>
              <a:rPr lang="en-US" sz="4000" dirty="0">
                <a:solidFill>
                  <a:srgbClr val="00B0F0"/>
                </a:solidFill>
              </a:rPr>
              <a:t>Medi-Cal Beneficiary ID Card (BIC)</a:t>
            </a:r>
          </a:p>
        </p:txBody>
      </p:sp>
      <p:sp>
        <p:nvSpPr>
          <p:cNvPr id="3" name="Text Placeholder 2"/>
          <p:cNvSpPr>
            <a:spLocks noGrp="1"/>
          </p:cNvSpPr>
          <p:nvPr>
            <p:ph type="body" idx="1"/>
          </p:nvPr>
        </p:nvSpPr>
        <p:spPr>
          <a:xfrm>
            <a:off x="844424" y="1291099"/>
            <a:ext cx="7950919" cy="3387900"/>
          </a:xfrm>
        </p:spPr>
        <p:txBody>
          <a:bodyPr/>
          <a:lstStyle/>
          <a:p>
            <a:pPr marL="76200" indent="0" algn="ctr">
              <a:buNone/>
            </a:pPr>
            <a:r>
              <a:rPr lang="en-US" dirty="0">
                <a:solidFill>
                  <a:schemeClr val="accent1">
                    <a:lumMod val="75000"/>
                  </a:schemeClr>
                </a:solidFill>
                <a:latin typeface="Dosis" panose="020B0604020202020204" charset="0"/>
              </a:rPr>
              <a:t>The member should have also received a State of California Beneficiary Identification Card (BIC) to use for restricted-scope Medi-Cal benefits. </a:t>
            </a:r>
          </a:p>
          <a:p>
            <a:endParaRPr lang="en-US" dirty="0">
              <a:solidFill>
                <a:schemeClr val="accent1">
                  <a:lumMod val="75000"/>
                </a:schemeClr>
              </a:solidFill>
            </a:endParaRPr>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15</a:t>
            </a:fld>
            <a:endParaRPr lang="en"/>
          </a:p>
        </p:txBody>
      </p:sp>
      <p:pic>
        <p:nvPicPr>
          <p:cNvPr id="5" name="Picture 4" descr="BIC"/>
          <p:cNvPicPr/>
          <p:nvPr/>
        </p:nvPicPr>
        <p:blipFill>
          <a:blip r:embed="rId2">
            <a:extLst>
              <a:ext uri="{28A0092B-C50C-407E-A947-70E740481C1C}">
                <a14:useLocalDpi xmlns:a14="http://schemas.microsoft.com/office/drawing/2010/main" val="0"/>
              </a:ext>
            </a:extLst>
          </a:blip>
          <a:srcRect/>
          <a:stretch>
            <a:fillRect/>
          </a:stretch>
        </p:blipFill>
        <p:spPr bwMode="auto">
          <a:xfrm>
            <a:off x="1450908" y="3169715"/>
            <a:ext cx="2537132" cy="1492226"/>
          </a:xfrm>
          <a:prstGeom prst="rect">
            <a:avLst/>
          </a:prstGeom>
          <a:noFill/>
          <a:ln>
            <a:noFill/>
          </a:ln>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4539239" y="3178846"/>
            <a:ext cx="2339744" cy="1492226"/>
          </a:xfrm>
          <a:prstGeom prst="rect">
            <a:avLst/>
          </a:prstGeom>
          <a:noFill/>
        </p:spPr>
      </p:pic>
      <p:sp>
        <p:nvSpPr>
          <p:cNvPr id="7" name="TextBox 6"/>
          <p:cNvSpPr txBox="1"/>
          <p:nvPr/>
        </p:nvSpPr>
        <p:spPr>
          <a:xfrm>
            <a:off x="2026747" y="2800383"/>
            <a:ext cx="1385454" cy="369332"/>
          </a:xfrm>
          <a:prstGeom prst="rect">
            <a:avLst/>
          </a:prstGeom>
          <a:noFill/>
        </p:spPr>
        <p:txBody>
          <a:bodyPr wrap="square" rtlCol="0">
            <a:spAutoFit/>
          </a:bodyPr>
          <a:lstStyle/>
          <a:p>
            <a:r>
              <a:rPr lang="en-US" sz="1800" b="1" dirty="0">
                <a:solidFill>
                  <a:srgbClr val="92D050"/>
                </a:solidFill>
                <a:latin typeface="Dosis" panose="020B0604020202020204" charset="0"/>
              </a:rPr>
              <a:t>New Version</a:t>
            </a:r>
          </a:p>
        </p:txBody>
      </p:sp>
      <p:sp>
        <p:nvSpPr>
          <p:cNvPr id="8" name="TextBox 7"/>
          <p:cNvSpPr txBox="1"/>
          <p:nvPr/>
        </p:nvSpPr>
        <p:spPr>
          <a:xfrm>
            <a:off x="5016384" y="2817443"/>
            <a:ext cx="1385454" cy="369332"/>
          </a:xfrm>
          <a:prstGeom prst="rect">
            <a:avLst/>
          </a:prstGeom>
          <a:noFill/>
        </p:spPr>
        <p:txBody>
          <a:bodyPr wrap="square" rtlCol="0">
            <a:spAutoFit/>
          </a:bodyPr>
          <a:lstStyle/>
          <a:p>
            <a:r>
              <a:rPr lang="en-US" sz="1800" b="1" dirty="0">
                <a:solidFill>
                  <a:srgbClr val="92D050"/>
                </a:solidFill>
                <a:latin typeface="Dosis" panose="020B0604020202020204" charset="0"/>
              </a:rPr>
              <a:t>Old Version</a:t>
            </a:r>
          </a:p>
        </p:txBody>
      </p:sp>
      <p:sp>
        <p:nvSpPr>
          <p:cNvPr id="9" name="TextBox 8"/>
          <p:cNvSpPr txBox="1"/>
          <p:nvPr/>
        </p:nvSpPr>
        <p:spPr>
          <a:xfrm>
            <a:off x="6878983" y="3346231"/>
            <a:ext cx="2313238" cy="923330"/>
          </a:xfrm>
          <a:prstGeom prst="rect">
            <a:avLst/>
          </a:prstGeom>
          <a:noFill/>
        </p:spPr>
        <p:txBody>
          <a:bodyPr wrap="square" rtlCol="0">
            <a:spAutoFit/>
          </a:bodyPr>
          <a:lstStyle/>
          <a:p>
            <a:pPr algn="ctr"/>
            <a:r>
              <a:rPr lang="en-US" sz="1800" b="1" dirty="0">
                <a:solidFill>
                  <a:srgbClr val="FFC000"/>
                </a:solidFill>
                <a:latin typeface="Dosis" panose="020B0604020202020204" charset="0"/>
              </a:rPr>
              <a:t>*Please note, both versions of the BIC are valid.</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6070" y="4729499"/>
            <a:ext cx="1552506" cy="414001"/>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4478" y="27461"/>
            <a:ext cx="1679522" cy="399600"/>
          </a:xfrm>
          <a:prstGeom prst="rect">
            <a:avLst/>
          </a:prstGeom>
        </p:spPr>
      </p:pic>
    </p:spTree>
    <p:extLst>
      <p:ext uri="{BB962C8B-B14F-4D97-AF65-F5344CB8AC3E}">
        <p14:creationId xmlns:p14="http://schemas.microsoft.com/office/powerpoint/2010/main" val="1215997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669525" cy="1140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44424" y="5598"/>
            <a:ext cx="6830993" cy="1140000"/>
          </a:xfrm>
        </p:spPr>
        <p:txBody>
          <a:bodyPr/>
          <a:lstStyle/>
          <a:p>
            <a:r>
              <a:rPr lang="en-US" sz="4000" dirty="0">
                <a:solidFill>
                  <a:srgbClr val="00B0F0"/>
                </a:solidFill>
              </a:rPr>
              <a:t>Path to Health Member Guide</a:t>
            </a:r>
          </a:p>
        </p:txBody>
      </p:sp>
      <p:sp>
        <p:nvSpPr>
          <p:cNvPr id="3" name="Text Placeholder 2"/>
          <p:cNvSpPr>
            <a:spLocks noGrp="1"/>
          </p:cNvSpPr>
          <p:nvPr>
            <p:ph type="body" idx="1"/>
          </p:nvPr>
        </p:nvSpPr>
        <p:spPr>
          <a:xfrm>
            <a:off x="669525" y="1226845"/>
            <a:ext cx="4999178" cy="3560198"/>
          </a:xfrm>
        </p:spPr>
        <p:txBody>
          <a:bodyPr/>
          <a:lstStyle/>
          <a:p>
            <a:pPr marL="76200" indent="0" algn="ctr">
              <a:buNone/>
            </a:pPr>
            <a:r>
              <a:rPr lang="en-US" sz="2300" dirty="0">
                <a:solidFill>
                  <a:schemeClr val="accent1">
                    <a:lumMod val="75000"/>
                  </a:schemeClr>
                </a:solidFill>
                <a:latin typeface="Dosis" panose="020B0604020202020204" charset="0"/>
              </a:rPr>
              <a:t>Members will receive a Path to Health Member Guide along with their ID Card that contains information regarding covered services and important contacts.</a:t>
            </a:r>
          </a:p>
          <a:p>
            <a:pPr marL="76200" indent="0" algn="ctr">
              <a:buNone/>
            </a:pPr>
            <a:endParaRPr lang="en-US" sz="2300" dirty="0">
              <a:solidFill>
                <a:schemeClr val="accent1">
                  <a:lumMod val="75000"/>
                </a:schemeClr>
              </a:solidFill>
              <a:latin typeface="Dosis" panose="020B0604020202020204" charset="0"/>
            </a:endParaRPr>
          </a:p>
          <a:p>
            <a:pPr marL="76200" indent="0" algn="ctr">
              <a:buNone/>
            </a:pPr>
            <a:r>
              <a:rPr lang="en-US" sz="2300" dirty="0">
                <a:solidFill>
                  <a:schemeClr val="accent1">
                    <a:lumMod val="75000"/>
                  </a:schemeClr>
                </a:solidFill>
                <a:latin typeface="Dosis" panose="020B0604020202020204" charset="0"/>
              </a:rPr>
              <a:t>For a full copy of the member guide, visit: </a:t>
            </a:r>
            <a:r>
              <a:rPr lang="en-US" sz="2300" dirty="0">
                <a:solidFill>
                  <a:schemeClr val="accent1">
                    <a:lumMod val="75000"/>
                  </a:schemeClr>
                </a:solidFill>
                <a:latin typeface="Dosis" panose="020B0604020202020204" charset="0"/>
                <a:hlinkClick r:id="rId3"/>
              </a:rPr>
              <a:t>https://pathtohealth.amm.cc/members</a:t>
            </a:r>
            <a:endParaRPr lang="en-US" sz="2300" dirty="0">
              <a:solidFill>
                <a:schemeClr val="accent1">
                  <a:lumMod val="75000"/>
                </a:schemeClr>
              </a:solidFill>
              <a:latin typeface="Dosis" panose="020B0604020202020204" charset="0"/>
            </a:endParaRPr>
          </a:p>
          <a:p>
            <a:pPr marL="76200" indent="0">
              <a:buNone/>
            </a:pPr>
            <a:r>
              <a:rPr lang="en-US" dirty="0">
                <a:solidFill>
                  <a:schemeClr val="accent1">
                    <a:lumMod val="75000"/>
                  </a:schemeClr>
                </a:solidFill>
                <a:latin typeface="Dosis" panose="020B0604020202020204" charset="0"/>
              </a:rPr>
              <a:t> </a:t>
            </a:r>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16</a:t>
            </a:fld>
            <a:endParaRPr lang="en"/>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6070" y="4729499"/>
            <a:ext cx="1552506" cy="414001"/>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525" y="4729499"/>
            <a:ext cx="1679522" cy="399600"/>
          </a:xfrm>
          <a:prstGeom prst="rect">
            <a:avLst/>
          </a:prstGeom>
        </p:spPr>
      </p:pic>
      <p:pic>
        <p:nvPicPr>
          <p:cNvPr id="9" name="Picture 8"/>
          <p:cNvPicPr>
            <a:picLocks noChangeAspect="1"/>
          </p:cNvPicPr>
          <p:nvPr/>
        </p:nvPicPr>
        <p:blipFill>
          <a:blip r:embed="rId6"/>
          <a:stretch>
            <a:fillRect/>
          </a:stretch>
        </p:blipFill>
        <p:spPr>
          <a:xfrm>
            <a:off x="5668703" y="1050259"/>
            <a:ext cx="3229454" cy="3736784"/>
          </a:xfrm>
          <a:prstGeom prst="rect">
            <a:avLst/>
          </a:prstGeom>
        </p:spPr>
      </p:pic>
    </p:spTree>
    <p:extLst>
      <p:ext uri="{BB962C8B-B14F-4D97-AF65-F5344CB8AC3E}">
        <p14:creationId xmlns:p14="http://schemas.microsoft.com/office/powerpoint/2010/main" val="3011342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7" name="Rectangle 6"/>
          <p:cNvSpPr/>
          <p:nvPr/>
        </p:nvSpPr>
        <p:spPr>
          <a:xfrm>
            <a:off x="0" y="0"/>
            <a:ext cx="669525" cy="1140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0" name="Google Shape;180;p20"/>
          <p:cNvSpPr txBox="1">
            <a:spLocks noGrp="1"/>
          </p:cNvSpPr>
          <p:nvPr>
            <p:ph type="title"/>
          </p:nvPr>
        </p:nvSpPr>
        <p:spPr>
          <a:xfrm>
            <a:off x="844425" y="-197921"/>
            <a:ext cx="4669684"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dirty="0">
                <a:solidFill>
                  <a:srgbClr val="00B0F0"/>
                </a:solidFill>
              </a:rPr>
              <a:t>Eligibility Verification</a:t>
            </a:r>
            <a:endParaRPr sz="4000" dirty="0">
              <a:solidFill>
                <a:srgbClr val="00B0F0"/>
              </a:solidFill>
            </a:endParaRPr>
          </a:p>
        </p:txBody>
      </p:sp>
      <p:sp>
        <p:nvSpPr>
          <p:cNvPr id="184" name="Google Shape;184;p20"/>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17</a:t>
            </a:fld>
            <a:endParaRPr dirty="0"/>
          </a:p>
        </p:txBody>
      </p:sp>
      <p:sp>
        <p:nvSpPr>
          <p:cNvPr id="5" name="TextBox 4"/>
          <p:cNvSpPr txBox="1"/>
          <p:nvPr/>
        </p:nvSpPr>
        <p:spPr>
          <a:xfrm>
            <a:off x="778139" y="1060222"/>
            <a:ext cx="3976256" cy="4001095"/>
          </a:xfrm>
          <a:prstGeom prst="rect">
            <a:avLst/>
          </a:prstGeom>
          <a:noFill/>
        </p:spPr>
        <p:txBody>
          <a:bodyPr wrap="square" rtlCol="0">
            <a:spAutoFit/>
          </a:bodyPr>
          <a:lstStyle/>
          <a:p>
            <a:r>
              <a:rPr lang="en-US" sz="1200" dirty="0">
                <a:solidFill>
                  <a:schemeClr val="accent1">
                    <a:lumMod val="75000"/>
                  </a:schemeClr>
                </a:solidFill>
                <a:latin typeface="Dosis" panose="020B0604020202020204" charset="0"/>
              </a:rPr>
              <a:t>To complete the Path to Health enrollment process, Community Health Centers will be responsible for registering the patient’s information through the secure registration/enrollment portal maintained by the CMSP Governing Board as well as consent from the patient to participate in the Pilot Program. </a:t>
            </a:r>
            <a:endParaRPr lang="en-US" dirty="0">
              <a:solidFill>
                <a:schemeClr val="bg2"/>
              </a:solidFill>
              <a:latin typeface="Dosis" panose="020B0604020202020204" charset="0"/>
            </a:endParaRPr>
          </a:p>
          <a:p>
            <a:endParaRPr lang="en-US" dirty="0">
              <a:solidFill>
                <a:schemeClr val="bg2"/>
              </a:solidFill>
              <a:latin typeface="Dosis" panose="020B0604020202020204" charset="0"/>
            </a:endParaRPr>
          </a:p>
          <a:p>
            <a:r>
              <a:rPr lang="en-US" sz="1200" dirty="0">
                <a:solidFill>
                  <a:schemeClr val="accent1">
                    <a:lumMod val="75000"/>
                  </a:schemeClr>
                </a:solidFill>
                <a:latin typeface="Dosis" panose="020B0604020202020204" charset="0"/>
              </a:rPr>
              <a:t>For eligibility support or questions, please contact the Path to Health Helpdesk at </a:t>
            </a:r>
            <a:r>
              <a:rPr lang="en-US" sz="1200" b="1" dirty="0">
                <a:solidFill>
                  <a:srgbClr val="FFC000"/>
                </a:solidFill>
                <a:latin typeface="Dosis" panose="020B0604020202020204" charset="0"/>
              </a:rPr>
              <a:t>(800) 548-5880</a:t>
            </a:r>
            <a:r>
              <a:rPr lang="en-US" sz="1200" dirty="0">
                <a:solidFill>
                  <a:schemeClr val="accent1">
                    <a:lumMod val="75000"/>
                  </a:schemeClr>
                </a:solidFill>
                <a:latin typeface="Dosis" panose="020B0604020202020204" charset="0"/>
              </a:rPr>
              <a:t>.</a:t>
            </a:r>
          </a:p>
          <a:p>
            <a:endParaRPr lang="en-US" sz="1200" dirty="0">
              <a:solidFill>
                <a:srgbClr val="FF0000"/>
              </a:solidFill>
              <a:latin typeface="Dosis" panose="020B0604020202020204" charset="0"/>
            </a:endParaRPr>
          </a:p>
          <a:p>
            <a:r>
              <a:rPr lang="en-US" sz="1200" dirty="0">
                <a:solidFill>
                  <a:schemeClr val="accent1">
                    <a:lumMod val="75000"/>
                  </a:schemeClr>
                </a:solidFill>
                <a:latin typeface="Dosis" panose="020B0604020202020204" charset="0"/>
              </a:rPr>
              <a:t>Providers can verify eligibility via the enrollment system website or by contacting AMM Customer Service at </a:t>
            </a:r>
            <a:r>
              <a:rPr lang="en-US" sz="1200" b="1" dirty="0">
                <a:solidFill>
                  <a:srgbClr val="92D050"/>
                </a:solidFill>
                <a:latin typeface="Dosis" panose="020B0604020202020204" charset="0"/>
              </a:rPr>
              <a:t>(877) 283-PATH (7284)</a:t>
            </a:r>
            <a:r>
              <a:rPr lang="en-US" sz="1200" dirty="0">
                <a:solidFill>
                  <a:schemeClr val="accent1">
                    <a:lumMod val="75000"/>
                  </a:schemeClr>
                </a:solidFill>
                <a:latin typeface="Dosis" panose="020B0604020202020204" charset="0"/>
              </a:rPr>
              <a:t>.</a:t>
            </a:r>
          </a:p>
          <a:p>
            <a:endParaRPr lang="en-US" sz="1200" dirty="0">
              <a:solidFill>
                <a:srgbClr val="FF0000"/>
              </a:solidFill>
              <a:latin typeface="Dosis" panose="020B0604020202020204" charset="0"/>
            </a:endParaRPr>
          </a:p>
          <a:p>
            <a:r>
              <a:rPr lang="en-US" sz="1200" dirty="0">
                <a:solidFill>
                  <a:schemeClr val="accent1">
                    <a:lumMod val="75000"/>
                  </a:schemeClr>
                </a:solidFill>
                <a:latin typeface="Dosis" panose="020B0604020202020204" charset="0"/>
              </a:rPr>
              <a:t>Members are eligible for a period of up to 6 months. Eligibility start and end dates are located on the member’s Path to Health ID Card and can be verified using the Path to Health Enrollment System.</a:t>
            </a:r>
          </a:p>
          <a:p>
            <a:endParaRPr lang="en-US" sz="1200" dirty="0">
              <a:solidFill>
                <a:schemeClr val="accent1">
                  <a:lumMod val="75000"/>
                </a:schemeClr>
              </a:solidFill>
              <a:latin typeface="Dosis" panose="020B0604020202020204" charset="0"/>
            </a:endParaRPr>
          </a:p>
          <a:p>
            <a:r>
              <a:rPr lang="en-US" sz="1200" dirty="0">
                <a:solidFill>
                  <a:schemeClr val="accent1">
                    <a:lumMod val="75000"/>
                  </a:schemeClr>
                </a:solidFill>
                <a:latin typeface="Dosis" panose="020B0604020202020204" charset="0"/>
              </a:rPr>
              <a:t>Once enrolled, members are eligible to receive Path to Health approved services on the same day.</a:t>
            </a:r>
          </a:p>
          <a:p>
            <a:endParaRPr lang="en-US" sz="1200" dirty="0">
              <a:solidFill>
                <a:schemeClr val="accent1">
                  <a:lumMod val="75000"/>
                </a:schemeClr>
              </a:solidFill>
              <a:latin typeface="Dosis" panose="020B0604020202020204" charset="0"/>
            </a:endParaRPr>
          </a:p>
        </p:txBody>
      </p:sp>
      <p:sp>
        <p:nvSpPr>
          <p:cNvPr id="21" name="Google Shape;353;p34"/>
          <p:cNvSpPr/>
          <p:nvPr/>
        </p:nvSpPr>
        <p:spPr>
          <a:xfrm>
            <a:off x="4745183" y="1224184"/>
            <a:ext cx="4140222" cy="3223210"/>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 name="Rectangle 2"/>
          <p:cNvSpPr/>
          <p:nvPr/>
        </p:nvSpPr>
        <p:spPr>
          <a:xfrm>
            <a:off x="4925291" y="1399309"/>
            <a:ext cx="3789218" cy="2410691"/>
          </a:xfrm>
          <a:prstGeom prst="rect">
            <a:avLst/>
          </a:prstGeom>
          <a:solidFill>
            <a:schemeClr val="tx2">
              <a:alpha val="47000"/>
            </a:schemeClr>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rgbClr val="002060"/>
              </a:solidFill>
              <a:latin typeface="Dosis" panose="020B0604020202020204" charset="0"/>
            </a:endParaRPr>
          </a:p>
          <a:p>
            <a:pPr algn="ctr"/>
            <a:r>
              <a:rPr lang="en-US" b="1" dirty="0">
                <a:solidFill>
                  <a:srgbClr val="002060"/>
                </a:solidFill>
                <a:latin typeface="Dosis" panose="020B0604020202020204" charset="0"/>
              </a:rPr>
              <a:t>REMEMBER:</a:t>
            </a:r>
          </a:p>
          <a:p>
            <a:pPr algn="ctr"/>
            <a:endParaRPr lang="en-US" b="1" dirty="0">
              <a:solidFill>
                <a:srgbClr val="002060"/>
              </a:solidFill>
              <a:latin typeface="Dosis" panose="020B0604020202020204" charset="0"/>
            </a:endParaRPr>
          </a:p>
          <a:p>
            <a:pPr algn="ctr"/>
            <a:r>
              <a:rPr lang="en-US" dirty="0">
                <a:solidFill>
                  <a:srgbClr val="002060"/>
                </a:solidFill>
                <a:latin typeface="Dosis" panose="020B0604020202020204" charset="0"/>
              </a:rPr>
              <a:t>Health Centers must complete and submit the </a:t>
            </a:r>
            <a:r>
              <a:rPr lang="en-US" b="1" dirty="0">
                <a:solidFill>
                  <a:srgbClr val="002060"/>
                </a:solidFill>
                <a:latin typeface="Dosis" panose="020B0604020202020204" charset="0"/>
              </a:rPr>
              <a:t>User Access Request form </a:t>
            </a:r>
            <a:r>
              <a:rPr lang="en-US" dirty="0">
                <a:solidFill>
                  <a:srgbClr val="002060"/>
                </a:solidFill>
                <a:latin typeface="Dosis" panose="020B0604020202020204" charset="0"/>
              </a:rPr>
              <a:t>to gain access to the Enrollment Portal. </a:t>
            </a:r>
          </a:p>
          <a:p>
            <a:pPr algn="ctr"/>
            <a:r>
              <a:rPr lang="en-US" dirty="0">
                <a:solidFill>
                  <a:srgbClr val="002060"/>
                </a:solidFill>
                <a:latin typeface="Dosis" panose="020B0604020202020204" charset="0"/>
              </a:rPr>
              <a:t>Contact </a:t>
            </a:r>
            <a:r>
              <a:rPr lang="en-US" dirty="0">
                <a:solidFill>
                  <a:srgbClr val="002060"/>
                </a:solidFill>
                <a:latin typeface="Dosis" panose="020B0604020202020204" charset="0"/>
                <a:hlinkClick r:id="rId3"/>
              </a:rPr>
              <a:t>csalmon@cmspcounties.org</a:t>
            </a:r>
            <a:r>
              <a:rPr lang="en-US" dirty="0">
                <a:solidFill>
                  <a:srgbClr val="002060"/>
                </a:solidFill>
                <a:latin typeface="Dosis" panose="020B0604020202020204" charset="0"/>
              </a:rPr>
              <a:t> for more information.</a:t>
            </a:r>
            <a:endParaRPr lang="en-US" sz="1200" dirty="0">
              <a:solidFill>
                <a:srgbClr val="002060"/>
              </a:solidFill>
              <a:latin typeface="Dosis" panose="020B0604020202020204"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6070" y="4729499"/>
            <a:ext cx="1552506" cy="414001"/>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4478" y="0"/>
            <a:ext cx="1679522" cy="399600"/>
          </a:xfrm>
          <a:prstGeom prst="rect">
            <a:avLst/>
          </a:prstGeom>
        </p:spPr>
      </p:pic>
    </p:spTree>
    <p:extLst>
      <p:ext uri="{BB962C8B-B14F-4D97-AF65-F5344CB8AC3E}">
        <p14:creationId xmlns:p14="http://schemas.microsoft.com/office/powerpoint/2010/main" val="1958638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669525" cy="1140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44424" y="5598"/>
            <a:ext cx="7038811" cy="825040"/>
          </a:xfrm>
        </p:spPr>
        <p:txBody>
          <a:bodyPr/>
          <a:lstStyle/>
          <a:p>
            <a:r>
              <a:rPr lang="en-US" sz="4000" dirty="0">
                <a:solidFill>
                  <a:srgbClr val="00B0F0"/>
                </a:solidFill>
              </a:rPr>
              <a:t>Clinic Assignments</a:t>
            </a:r>
          </a:p>
        </p:txBody>
      </p:sp>
      <p:sp>
        <p:nvSpPr>
          <p:cNvPr id="3" name="Text Placeholder 2"/>
          <p:cNvSpPr>
            <a:spLocks noGrp="1"/>
          </p:cNvSpPr>
          <p:nvPr>
            <p:ph type="body" idx="1"/>
          </p:nvPr>
        </p:nvSpPr>
        <p:spPr>
          <a:xfrm>
            <a:off x="844424" y="830638"/>
            <a:ext cx="7345704" cy="3694929"/>
          </a:xfrm>
        </p:spPr>
        <p:txBody>
          <a:bodyPr/>
          <a:lstStyle/>
          <a:p>
            <a:pPr marL="114300" indent="0">
              <a:buNone/>
            </a:pPr>
            <a:r>
              <a:rPr lang="en-US" sz="1500" dirty="0">
                <a:solidFill>
                  <a:schemeClr val="accent1">
                    <a:lumMod val="75000"/>
                  </a:schemeClr>
                </a:solidFill>
                <a:latin typeface="Dosis" panose="020B0604020202020204" charset="0"/>
              </a:rPr>
              <a:t>Member assignments to clinics are at the clinic system level.  So the member may access services at their assigned clinic’s locations if more than one.</a:t>
            </a:r>
          </a:p>
          <a:p>
            <a:pPr marL="114300" indent="0">
              <a:buNone/>
            </a:pPr>
            <a:r>
              <a:rPr lang="en-US" sz="1500" b="1" dirty="0">
                <a:solidFill>
                  <a:schemeClr val="accent1">
                    <a:lumMod val="75000"/>
                  </a:schemeClr>
                </a:solidFill>
                <a:latin typeface="Dosis" panose="020B0604020202020204" charset="0"/>
              </a:rPr>
              <a:t>For example: </a:t>
            </a:r>
            <a:r>
              <a:rPr lang="en-US" sz="1500" dirty="0">
                <a:solidFill>
                  <a:schemeClr val="accent1">
                    <a:lumMod val="75000"/>
                  </a:schemeClr>
                </a:solidFill>
                <a:latin typeface="Dosis" panose="020B0604020202020204" charset="0"/>
              </a:rPr>
              <a:t>Ampla Health has 12 sites participating in the pilot.  The Path to Health member could be served by all 12 Ampla sites.</a:t>
            </a:r>
            <a:br>
              <a:rPr lang="en-US" sz="1500" dirty="0">
                <a:solidFill>
                  <a:schemeClr val="accent1">
                    <a:lumMod val="75000"/>
                  </a:schemeClr>
                </a:solidFill>
                <a:latin typeface="Dosis" panose="020B0604020202020204" charset="0"/>
              </a:rPr>
            </a:br>
            <a:endParaRPr lang="en-US" sz="1500" dirty="0">
              <a:solidFill>
                <a:schemeClr val="accent1">
                  <a:lumMod val="75000"/>
                </a:schemeClr>
              </a:solidFill>
              <a:latin typeface="Dosis" panose="020B0604020202020204" charset="0"/>
            </a:endParaRPr>
          </a:p>
          <a:p>
            <a:pPr marL="114300" indent="0" algn="ctr">
              <a:buNone/>
            </a:pPr>
            <a:r>
              <a:rPr lang="en-US" sz="1500" b="1" dirty="0">
                <a:solidFill>
                  <a:schemeClr val="accent1">
                    <a:lumMod val="75000"/>
                  </a:schemeClr>
                </a:solidFill>
                <a:latin typeface="Dosis" panose="020B0604020202020204" charset="0"/>
              </a:rPr>
              <a:t>Changing Clinic Assignment</a:t>
            </a:r>
            <a:r>
              <a:rPr lang="en-US" sz="1500" dirty="0">
                <a:solidFill>
                  <a:schemeClr val="accent1">
                    <a:lumMod val="75000"/>
                  </a:schemeClr>
                </a:solidFill>
                <a:latin typeface="Dosis" panose="020B0604020202020204" charset="0"/>
              </a:rPr>
              <a:t>: If a member is enrolled with another clinic organization but would like to be seen within your clinic system, you must </a:t>
            </a:r>
            <a:r>
              <a:rPr lang="en-US" sz="1500" b="1" dirty="0">
                <a:solidFill>
                  <a:schemeClr val="accent1">
                    <a:lumMod val="75000"/>
                  </a:schemeClr>
                </a:solidFill>
                <a:latin typeface="Dosis" panose="020B0604020202020204" charset="0"/>
              </a:rPr>
              <a:t>disenroll</a:t>
            </a:r>
            <a:r>
              <a:rPr lang="en-US" sz="1500" dirty="0">
                <a:solidFill>
                  <a:schemeClr val="accent1">
                    <a:lumMod val="75000"/>
                  </a:schemeClr>
                </a:solidFill>
                <a:latin typeface="Dosis" panose="020B0604020202020204" charset="0"/>
              </a:rPr>
              <a:t> the member from their original clinic organization and re-enroll the member with the Path to Health Program under your parent organization.  The new clinic assignment won’t take effect until the following day.  </a:t>
            </a:r>
          </a:p>
          <a:p>
            <a:pPr marL="114300" indent="0" algn="ctr">
              <a:buNone/>
            </a:pPr>
            <a:r>
              <a:rPr lang="en-US" sz="1500" b="1" dirty="0">
                <a:solidFill>
                  <a:schemeClr val="accent1">
                    <a:lumMod val="75000"/>
                  </a:schemeClr>
                </a:solidFill>
                <a:latin typeface="Dosis" panose="020B0604020202020204" charset="0"/>
              </a:rPr>
              <a:t>For example: </a:t>
            </a:r>
            <a:r>
              <a:rPr lang="en-US" sz="1500" dirty="0">
                <a:solidFill>
                  <a:schemeClr val="accent1">
                    <a:lumMod val="75000"/>
                  </a:schemeClr>
                </a:solidFill>
                <a:latin typeface="Dosis" panose="020B0604020202020204" charset="0"/>
              </a:rPr>
              <a:t>A Path to Health enrolled member comes into a Community Medical Center clinic for services but has been assigned to La Clinica de La Raza as their clinic provider. Staff at the Community Medical Center Clinic can go onto the Path to Health enrollment portal, find the member’s eligibility application, disenroll the member from La Clinica de La Raza and complete a new application to re-enroll the member under Community Medical Center.   </a:t>
            </a:r>
          </a:p>
          <a:p>
            <a:pPr marL="114300" indent="0">
              <a:buNone/>
            </a:pPr>
            <a:r>
              <a:rPr lang="en-US" sz="1600" dirty="0">
                <a:solidFill>
                  <a:schemeClr val="accent1">
                    <a:lumMod val="75000"/>
                  </a:schemeClr>
                </a:solidFill>
                <a:latin typeface="Dosis" panose="020B0604020202020204" charset="0"/>
              </a:rPr>
              <a:t> </a:t>
            </a:r>
          </a:p>
          <a:p>
            <a:pPr marL="114300" indent="0">
              <a:buNone/>
            </a:pPr>
            <a:endParaRPr lang="en-US" dirty="0">
              <a:solidFill>
                <a:schemeClr val="accent1">
                  <a:lumMod val="75000"/>
                </a:schemeClr>
              </a:solidFill>
              <a:latin typeface="Dosis" panose="020B0604020202020204" charset="0"/>
            </a:endParaRPr>
          </a:p>
        </p:txBody>
      </p:sp>
      <p:sp>
        <p:nvSpPr>
          <p:cNvPr id="6" name="Slide Number Placeholder 5"/>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18</a:t>
            </a:fld>
            <a:endParaRPr lang="en"/>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6070" y="4729499"/>
            <a:ext cx="1552506" cy="414001"/>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525" y="4729499"/>
            <a:ext cx="1679522" cy="399600"/>
          </a:xfrm>
          <a:prstGeom prst="rect">
            <a:avLst/>
          </a:prstGeom>
        </p:spPr>
      </p:pic>
    </p:spTree>
    <p:extLst>
      <p:ext uri="{BB962C8B-B14F-4D97-AF65-F5344CB8AC3E}">
        <p14:creationId xmlns:p14="http://schemas.microsoft.com/office/powerpoint/2010/main" val="3216112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7" name="Rectangle 6"/>
          <p:cNvSpPr/>
          <p:nvPr/>
        </p:nvSpPr>
        <p:spPr>
          <a:xfrm>
            <a:off x="0" y="0"/>
            <a:ext cx="669525" cy="1140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0" name="Google Shape;180;p20"/>
          <p:cNvSpPr txBox="1">
            <a:spLocks noGrp="1"/>
          </p:cNvSpPr>
          <p:nvPr>
            <p:ph type="title"/>
          </p:nvPr>
        </p:nvSpPr>
        <p:spPr>
          <a:xfrm>
            <a:off x="854859" y="277756"/>
            <a:ext cx="5361585" cy="764598"/>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dirty="0">
                <a:solidFill>
                  <a:srgbClr val="00B0F0"/>
                </a:solidFill>
              </a:rPr>
              <a:t>Checking Medi-Cal Online</a:t>
            </a:r>
            <a:endParaRPr sz="4000" b="1" dirty="0">
              <a:solidFill>
                <a:srgbClr val="00B0F0"/>
              </a:solidFill>
            </a:endParaRPr>
          </a:p>
        </p:txBody>
      </p:sp>
      <p:sp>
        <p:nvSpPr>
          <p:cNvPr id="184" name="Google Shape;184;p20"/>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19</a:t>
            </a:fld>
            <a:endParaRPr dirty="0"/>
          </a:p>
        </p:txBody>
      </p:sp>
      <p:sp>
        <p:nvSpPr>
          <p:cNvPr id="5" name="TextBox 4"/>
          <p:cNvSpPr txBox="1"/>
          <p:nvPr/>
        </p:nvSpPr>
        <p:spPr>
          <a:xfrm>
            <a:off x="854860" y="1140000"/>
            <a:ext cx="7347031" cy="369332"/>
          </a:xfrm>
          <a:prstGeom prst="rect">
            <a:avLst/>
          </a:prstGeom>
          <a:noFill/>
        </p:spPr>
        <p:txBody>
          <a:bodyPr wrap="square" rtlCol="0">
            <a:spAutoFit/>
          </a:bodyPr>
          <a:lstStyle/>
          <a:p>
            <a:endParaRPr lang="en-US" sz="1800" dirty="0">
              <a:solidFill>
                <a:schemeClr val="accent1">
                  <a:lumMod val="75000"/>
                </a:schemeClr>
              </a:solidFill>
              <a:latin typeface="Dosis" panose="020B0604020202020204" charset="0"/>
            </a:endParaRPr>
          </a:p>
        </p:txBody>
      </p:sp>
      <p:pic>
        <p:nvPicPr>
          <p:cNvPr id="2" name="Picture 1"/>
          <p:cNvPicPr>
            <a:picLocks noChangeAspect="1"/>
          </p:cNvPicPr>
          <p:nvPr/>
        </p:nvPicPr>
        <p:blipFill>
          <a:blip r:embed="rId3"/>
          <a:stretch>
            <a:fillRect/>
          </a:stretch>
        </p:blipFill>
        <p:spPr>
          <a:xfrm>
            <a:off x="1417421" y="874093"/>
            <a:ext cx="3091088" cy="2849257"/>
          </a:xfrm>
          <a:prstGeom prst="rect">
            <a:avLst/>
          </a:prstGeom>
        </p:spPr>
      </p:pic>
      <p:pic>
        <p:nvPicPr>
          <p:cNvPr id="6" name="Picture 5"/>
          <p:cNvPicPr>
            <a:picLocks noChangeAspect="1"/>
          </p:cNvPicPr>
          <p:nvPr/>
        </p:nvPicPr>
        <p:blipFill>
          <a:blip r:embed="rId4"/>
          <a:stretch>
            <a:fillRect/>
          </a:stretch>
        </p:blipFill>
        <p:spPr>
          <a:xfrm>
            <a:off x="4628429" y="844571"/>
            <a:ext cx="4301151" cy="2908300"/>
          </a:xfrm>
          <a:prstGeom prst="rect">
            <a:avLst/>
          </a:prstGeom>
        </p:spPr>
      </p:pic>
      <p:sp>
        <p:nvSpPr>
          <p:cNvPr id="4" name="TextBox 3"/>
          <p:cNvSpPr txBox="1"/>
          <p:nvPr/>
        </p:nvSpPr>
        <p:spPr>
          <a:xfrm>
            <a:off x="5557741" y="3786690"/>
            <a:ext cx="3089836"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b="1" dirty="0">
                <a:solidFill>
                  <a:schemeClr val="accent1">
                    <a:lumMod val="75000"/>
                  </a:schemeClr>
                </a:solidFill>
                <a:latin typeface="Dosis" panose="020B0604020202020204" charset="0"/>
              </a:rPr>
              <a:t>NOTE: </a:t>
            </a:r>
            <a:r>
              <a:rPr lang="en-US" dirty="0">
                <a:solidFill>
                  <a:schemeClr val="accent1">
                    <a:lumMod val="75000"/>
                  </a:schemeClr>
                </a:solidFill>
                <a:latin typeface="Dosis" panose="020B0604020202020204" charset="0"/>
              </a:rPr>
              <a:t>Medi-Cal Eligibility Message will </a:t>
            </a:r>
            <a:r>
              <a:rPr lang="en-US" b="1" u="sng" dirty="0">
                <a:solidFill>
                  <a:srgbClr val="C00000"/>
                </a:solidFill>
                <a:latin typeface="Dosis" panose="020B0604020202020204" charset="0"/>
              </a:rPr>
              <a:t>not</a:t>
            </a:r>
            <a:r>
              <a:rPr lang="en-US" dirty="0">
                <a:latin typeface="Dosis" panose="020B0604020202020204" charset="0"/>
              </a:rPr>
              <a:t> </a:t>
            </a:r>
            <a:r>
              <a:rPr lang="en-US" dirty="0">
                <a:solidFill>
                  <a:schemeClr val="accent1">
                    <a:lumMod val="75000"/>
                  </a:schemeClr>
                </a:solidFill>
                <a:latin typeface="Dosis" panose="020B0604020202020204" charset="0"/>
              </a:rPr>
              <a:t>reference Path to Health after enrollment</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66070" y="4729499"/>
            <a:ext cx="1552506" cy="414001"/>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39054" y="0"/>
            <a:ext cx="1679522" cy="399600"/>
          </a:xfrm>
          <a:prstGeom prst="rect">
            <a:avLst/>
          </a:prstGeom>
        </p:spPr>
      </p:pic>
      <p:sp>
        <p:nvSpPr>
          <p:cNvPr id="3" name="Rectangle 2">
            <a:extLst>
              <a:ext uri="{FF2B5EF4-FFF2-40B4-BE49-F238E27FC236}">
                <a16:creationId xmlns:a16="http://schemas.microsoft.com/office/drawing/2014/main" id="{906D940C-3161-43E0-A1CC-E95FF244EBDB}"/>
              </a:ext>
            </a:extLst>
          </p:cNvPr>
          <p:cNvSpPr/>
          <p:nvPr/>
        </p:nvSpPr>
        <p:spPr>
          <a:xfrm>
            <a:off x="141142" y="3723350"/>
            <a:ext cx="5416599" cy="1154162"/>
          </a:xfrm>
          <a:prstGeom prst="rect">
            <a:avLst/>
          </a:prstGeom>
        </p:spPr>
        <p:txBody>
          <a:bodyPr wrap="square">
            <a:spAutoFit/>
          </a:bodyPr>
          <a:lstStyle/>
          <a:p>
            <a:pPr lvl="1">
              <a:lnSpc>
                <a:spcPct val="150000"/>
              </a:lnSpc>
              <a:buClr>
                <a:schemeClr val="accent1">
                  <a:lumMod val="75000"/>
                </a:schemeClr>
              </a:buClr>
            </a:pPr>
            <a:r>
              <a:rPr lang="en-US" sz="1600" dirty="0">
                <a:solidFill>
                  <a:schemeClr val="accent1">
                    <a:lumMod val="75000"/>
                  </a:schemeClr>
                </a:solidFill>
                <a:latin typeface="Dosis" panose="020B0604020202020204" charset="0"/>
              </a:rPr>
              <a:t>Be enrolled in 1 of 30 restricted scope/ emergency only Medi-Cal Aid Codes: </a:t>
            </a:r>
            <a:r>
              <a:rPr lang="en-US" sz="1600" b="1" dirty="0">
                <a:solidFill>
                  <a:schemeClr val="accent1">
                    <a:lumMod val="75000"/>
                  </a:schemeClr>
                </a:solidFill>
                <a:latin typeface="Dosis" panose="020B0604020202020204" charset="0"/>
              </a:rPr>
              <a:t>1U, 3T, 55, 58, 5F, 5T, C1, C2, C3, C4, C5, C6, C7, C8, D2, D3, D4, D5, D6, D7, J3, J4, J6, J8, K3, K5, K7, K9, M2, or M4</a:t>
            </a:r>
          </a:p>
        </p:txBody>
      </p:sp>
    </p:spTree>
    <p:extLst>
      <p:ext uri="{BB962C8B-B14F-4D97-AF65-F5344CB8AC3E}">
        <p14:creationId xmlns:p14="http://schemas.microsoft.com/office/powerpoint/2010/main" val="86069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2" name="Rectangle 1"/>
          <p:cNvSpPr/>
          <p:nvPr/>
        </p:nvSpPr>
        <p:spPr>
          <a:xfrm>
            <a:off x="0" y="0"/>
            <a:ext cx="669525" cy="1140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Google Shape;129;p18"/>
          <p:cNvSpPr txBox="1">
            <a:spLocks noGrp="1"/>
          </p:cNvSpPr>
          <p:nvPr>
            <p:ph type="ctrTitle" idx="4294967295"/>
          </p:nvPr>
        </p:nvSpPr>
        <p:spPr>
          <a:xfrm>
            <a:off x="927722" y="27254"/>
            <a:ext cx="6243697" cy="1132783"/>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dirty="0">
                <a:solidFill>
                  <a:srgbClr val="00B0F0"/>
                </a:solidFill>
              </a:rPr>
              <a:t>Important Notice</a:t>
            </a:r>
            <a:endParaRPr sz="4000" dirty="0">
              <a:solidFill>
                <a:srgbClr val="00B0F0"/>
              </a:solidFill>
            </a:endParaRPr>
          </a:p>
        </p:txBody>
      </p:sp>
      <p:sp>
        <p:nvSpPr>
          <p:cNvPr id="131" name="Google Shape;131;p18"/>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2</a:t>
            </a:fld>
            <a:endParaRPr dirty="0"/>
          </a:p>
        </p:txBody>
      </p:sp>
      <p:grpSp>
        <p:nvGrpSpPr>
          <p:cNvPr id="138" name="Google Shape;138;p18"/>
          <p:cNvGrpSpPr/>
          <p:nvPr/>
        </p:nvGrpSpPr>
        <p:grpSpPr>
          <a:xfrm>
            <a:off x="7841620" y="3181753"/>
            <a:ext cx="320399" cy="320378"/>
            <a:chOff x="1951075" y="2333250"/>
            <a:chExt cx="381200" cy="381175"/>
          </a:xfrm>
        </p:grpSpPr>
        <p:sp>
          <p:nvSpPr>
            <p:cNvPr id="139" name="Google Shape;139;p18"/>
            <p:cNvSpPr/>
            <p:nvPr/>
          </p:nvSpPr>
          <p:spPr>
            <a:xfrm>
              <a:off x="1951075" y="2333250"/>
              <a:ext cx="381200" cy="381175"/>
            </a:xfrm>
            <a:custGeom>
              <a:avLst/>
              <a:gdLst/>
              <a:ahLst/>
              <a:cxnLst/>
              <a:rect l="l" t="t" r="r" b="b"/>
              <a:pathLst>
                <a:path w="15248" h="15247" fill="none" extrusionOk="0">
                  <a:moveTo>
                    <a:pt x="7624" y="0"/>
                  </a:moveTo>
                  <a:lnTo>
                    <a:pt x="7624" y="0"/>
                  </a:lnTo>
                  <a:lnTo>
                    <a:pt x="7234" y="0"/>
                  </a:lnTo>
                  <a:lnTo>
                    <a:pt x="6845" y="49"/>
                  </a:lnTo>
                  <a:lnTo>
                    <a:pt x="6455" y="98"/>
                  </a:lnTo>
                  <a:lnTo>
                    <a:pt x="6090" y="147"/>
                  </a:lnTo>
                  <a:lnTo>
                    <a:pt x="5724" y="244"/>
                  </a:lnTo>
                  <a:lnTo>
                    <a:pt x="5359" y="341"/>
                  </a:lnTo>
                  <a:lnTo>
                    <a:pt x="4994" y="463"/>
                  </a:lnTo>
                  <a:lnTo>
                    <a:pt x="4653" y="609"/>
                  </a:lnTo>
                  <a:lnTo>
                    <a:pt x="4312" y="755"/>
                  </a:lnTo>
                  <a:lnTo>
                    <a:pt x="3995" y="926"/>
                  </a:lnTo>
                  <a:lnTo>
                    <a:pt x="3678" y="1096"/>
                  </a:lnTo>
                  <a:lnTo>
                    <a:pt x="3362" y="1291"/>
                  </a:lnTo>
                  <a:lnTo>
                    <a:pt x="3070" y="1510"/>
                  </a:lnTo>
                  <a:lnTo>
                    <a:pt x="2777" y="1730"/>
                  </a:lnTo>
                  <a:lnTo>
                    <a:pt x="2509" y="1973"/>
                  </a:lnTo>
                  <a:lnTo>
                    <a:pt x="2242" y="2241"/>
                  </a:lnTo>
                  <a:lnTo>
                    <a:pt x="1974" y="2509"/>
                  </a:lnTo>
                  <a:lnTo>
                    <a:pt x="1730" y="2777"/>
                  </a:lnTo>
                  <a:lnTo>
                    <a:pt x="1511" y="3069"/>
                  </a:lnTo>
                  <a:lnTo>
                    <a:pt x="1292" y="3361"/>
                  </a:lnTo>
                  <a:lnTo>
                    <a:pt x="1097" y="3678"/>
                  </a:lnTo>
                  <a:lnTo>
                    <a:pt x="926" y="3995"/>
                  </a:lnTo>
                  <a:lnTo>
                    <a:pt x="756" y="4311"/>
                  </a:lnTo>
                  <a:lnTo>
                    <a:pt x="610" y="4652"/>
                  </a:lnTo>
                  <a:lnTo>
                    <a:pt x="464" y="4993"/>
                  </a:lnTo>
                  <a:lnTo>
                    <a:pt x="342" y="5358"/>
                  </a:lnTo>
                  <a:lnTo>
                    <a:pt x="244" y="5724"/>
                  </a:lnTo>
                  <a:lnTo>
                    <a:pt x="147" y="6089"/>
                  </a:lnTo>
                  <a:lnTo>
                    <a:pt x="98" y="6454"/>
                  </a:lnTo>
                  <a:lnTo>
                    <a:pt x="50" y="6844"/>
                  </a:lnTo>
                  <a:lnTo>
                    <a:pt x="1" y="7234"/>
                  </a:lnTo>
                  <a:lnTo>
                    <a:pt x="1" y="7623"/>
                  </a:lnTo>
                  <a:lnTo>
                    <a:pt x="1" y="7623"/>
                  </a:lnTo>
                  <a:lnTo>
                    <a:pt x="1" y="8013"/>
                  </a:lnTo>
                  <a:lnTo>
                    <a:pt x="50" y="8403"/>
                  </a:lnTo>
                  <a:lnTo>
                    <a:pt x="98" y="8793"/>
                  </a:lnTo>
                  <a:lnTo>
                    <a:pt x="147" y="9158"/>
                  </a:lnTo>
                  <a:lnTo>
                    <a:pt x="244" y="9523"/>
                  </a:lnTo>
                  <a:lnTo>
                    <a:pt x="342" y="9889"/>
                  </a:lnTo>
                  <a:lnTo>
                    <a:pt x="464" y="10254"/>
                  </a:lnTo>
                  <a:lnTo>
                    <a:pt x="610" y="10595"/>
                  </a:lnTo>
                  <a:lnTo>
                    <a:pt x="756" y="10936"/>
                  </a:lnTo>
                  <a:lnTo>
                    <a:pt x="926" y="11252"/>
                  </a:lnTo>
                  <a:lnTo>
                    <a:pt x="1097" y="11569"/>
                  </a:lnTo>
                  <a:lnTo>
                    <a:pt x="1292" y="11886"/>
                  </a:lnTo>
                  <a:lnTo>
                    <a:pt x="1511" y="12178"/>
                  </a:lnTo>
                  <a:lnTo>
                    <a:pt x="1730" y="12470"/>
                  </a:lnTo>
                  <a:lnTo>
                    <a:pt x="1974" y="12738"/>
                  </a:lnTo>
                  <a:lnTo>
                    <a:pt x="2242" y="13006"/>
                  </a:lnTo>
                  <a:lnTo>
                    <a:pt x="2509" y="13274"/>
                  </a:lnTo>
                  <a:lnTo>
                    <a:pt x="2777" y="13517"/>
                  </a:lnTo>
                  <a:lnTo>
                    <a:pt x="3070" y="13737"/>
                  </a:lnTo>
                  <a:lnTo>
                    <a:pt x="3362" y="13956"/>
                  </a:lnTo>
                  <a:lnTo>
                    <a:pt x="3678" y="14151"/>
                  </a:lnTo>
                  <a:lnTo>
                    <a:pt x="3995" y="14321"/>
                  </a:lnTo>
                  <a:lnTo>
                    <a:pt x="4312" y="14492"/>
                  </a:lnTo>
                  <a:lnTo>
                    <a:pt x="4653" y="14638"/>
                  </a:lnTo>
                  <a:lnTo>
                    <a:pt x="4994" y="14784"/>
                  </a:lnTo>
                  <a:lnTo>
                    <a:pt x="5359" y="14906"/>
                  </a:lnTo>
                  <a:lnTo>
                    <a:pt x="5724" y="15003"/>
                  </a:lnTo>
                  <a:lnTo>
                    <a:pt x="6090" y="15100"/>
                  </a:lnTo>
                  <a:lnTo>
                    <a:pt x="6455" y="15149"/>
                  </a:lnTo>
                  <a:lnTo>
                    <a:pt x="6845"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1" y="13517"/>
                  </a:lnTo>
                  <a:lnTo>
                    <a:pt x="12739" y="13274"/>
                  </a:lnTo>
                  <a:lnTo>
                    <a:pt x="13006" y="13006"/>
                  </a:lnTo>
                  <a:lnTo>
                    <a:pt x="13274" y="12738"/>
                  </a:lnTo>
                  <a:lnTo>
                    <a:pt x="13518" y="12470"/>
                  </a:lnTo>
                  <a:lnTo>
                    <a:pt x="13737" y="12178"/>
                  </a:lnTo>
                  <a:lnTo>
                    <a:pt x="13956" y="11886"/>
                  </a:lnTo>
                  <a:lnTo>
                    <a:pt x="14151" y="11569"/>
                  </a:lnTo>
                  <a:lnTo>
                    <a:pt x="14322" y="11252"/>
                  </a:lnTo>
                  <a:lnTo>
                    <a:pt x="14492" y="10936"/>
                  </a:lnTo>
                  <a:lnTo>
                    <a:pt x="14638" y="10595"/>
                  </a:lnTo>
                  <a:lnTo>
                    <a:pt x="14784" y="10254"/>
                  </a:lnTo>
                  <a:lnTo>
                    <a:pt x="14906" y="9889"/>
                  </a:lnTo>
                  <a:lnTo>
                    <a:pt x="15004"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4" y="5724"/>
                  </a:lnTo>
                  <a:lnTo>
                    <a:pt x="14906" y="5358"/>
                  </a:lnTo>
                  <a:lnTo>
                    <a:pt x="14784" y="4993"/>
                  </a:lnTo>
                  <a:lnTo>
                    <a:pt x="14638" y="4652"/>
                  </a:lnTo>
                  <a:lnTo>
                    <a:pt x="14492" y="4311"/>
                  </a:lnTo>
                  <a:lnTo>
                    <a:pt x="14322" y="3995"/>
                  </a:lnTo>
                  <a:lnTo>
                    <a:pt x="14151" y="3678"/>
                  </a:lnTo>
                  <a:lnTo>
                    <a:pt x="13956" y="3361"/>
                  </a:lnTo>
                  <a:lnTo>
                    <a:pt x="13737" y="3069"/>
                  </a:lnTo>
                  <a:lnTo>
                    <a:pt x="13518" y="2777"/>
                  </a:lnTo>
                  <a:lnTo>
                    <a:pt x="13274" y="2509"/>
                  </a:lnTo>
                  <a:lnTo>
                    <a:pt x="13006" y="2241"/>
                  </a:lnTo>
                  <a:lnTo>
                    <a:pt x="12739" y="1973"/>
                  </a:lnTo>
                  <a:lnTo>
                    <a:pt x="12471"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FFFFF"/>
                </a:solidFill>
              </a:endParaRPr>
            </a:p>
          </p:txBody>
        </p:sp>
        <p:sp>
          <p:nvSpPr>
            <p:cNvPr id="140" name="Google Shape;140;p18"/>
            <p:cNvSpPr/>
            <p:nvPr/>
          </p:nvSpPr>
          <p:spPr>
            <a:xfrm>
              <a:off x="2197675" y="2503125"/>
              <a:ext cx="43875" cy="47525"/>
            </a:xfrm>
            <a:custGeom>
              <a:avLst/>
              <a:gdLst/>
              <a:ahLst/>
              <a:cxnLst/>
              <a:rect l="l" t="t" r="r" b="b"/>
              <a:pathLst>
                <a:path w="1755" h="1901" fill="none" extrusionOk="0">
                  <a:moveTo>
                    <a:pt x="877" y="0"/>
                  </a:move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FFFFF"/>
                </a:solidFill>
              </a:endParaRPr>
            </a:p>
          </p:txBody>
        </p:sp>
        <p:sp>
          <p:nvSpPr>
            <p:cNvPr id="141" name="Google Shape;141;p18"/>
            <p:cNvSpPr/>
            <p:nvPr/>
          </p:nvSpPr>
          <p:spPr>
            <a:xfrm>
              <a:off x="20418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FFFFF"/>
                </a:solidFill>
              </a:endParaRPr>
            </a:p>
          </p:txBody>
        </p:sp>
        <p:sp>
          <p:nvSpPr>
            <p:cNvPr id="142" name="Google Shape;142;p18"/>
            <p:cNvSpPr/>
            <p:nvPr/>
          </p:nvSpPr>
          <p:spPr>
            <a:xfrm>
              <a:off x="2041800" y="2584100"/>
              <a:ext cx="199750" cy="41425"/>
            </a:xfrm>
            <a:custGeom>
              <a:avLst/>
              <a:gdLst/>
              <a:ahLst/>
              <a:cxnLst/>
              <a:rect l="l" t="t" r="r" b="b"/>
              <a:pathLst>
                <a:path w="7990" h="1657" fill="none" extrusionOk="0">
                  <a:moveTo>
                    <a:pt x="1" y="1657"/>
                  </a:moveTo>
                  <a:lnTo>
                    <a:pt x="1" y="1657"/>
                  </a:lnTo>
                  <a:lnTo>
                    <a:pt x="415" y="1291"/>
                  </a:lnTo>
                  <a:lnTo>
                    <a:pt x="853" y="950"/>
                  </a:lnTo>
                  <a:lnTo>
                    <a:pt x="1340" y="683"/>
                  </a:lnTo>
                  <a:lnTo>
                    <a:pt x="1827" y="439"/>
                  </a:lnTo>
                  <a:lnTo>
                    <a:pt x="2363" y="244"/>
                  </a:lnTo>
                  <a:lnTo>
                    <a:pt x="2875" y="122"/>
                  </a:lnTo>
                  <a:lnTo>
                    <a:pt x="3435" y="49"/>
                  </a:lnTo>
                  <a:lnTo>
                    <a:pt x="3995" y="1"/>
                  </a:lnTo>
                  <a:lnTo>
                    <a:pt x="3995" y="1"/>
                  </a:lnTo>
                  <a:lnTo>
                    <a:pt x="4555" y="49"/>
                  </a:lnTo>
                  <a:lnTo>
                    <a:pt x="5115" y="122"/>
                  </a:lnTo>
                  <a:lnTo>
                    <a:pt x="5627" y="244"/>
                  </a:lnTo>
                  <a:lnTo>
                    <a:pt x="6163" y="439"/>
                  </a:lnTo>
                  <a:lnTo>
                    <a:pt x="6650" y="683"/>
                  </a:lnTo>
                  <a:lnTo>
                    <a:pt x="7137" y="950"/>
                  </a:lnTo>
                  <a:lnTo>
                    <a:pt x="7575" y="1291"/>
                  </a:lnTo>
                  <a:lnTo>
                    <a:pt x="7989" y="1657"/>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FFFFF"/>
                </a:solidFill>
              </a:endParaRPr>
            </a:p>
          </p:txBody>
        </p:sp>
      </p:grpSp>
      <p:grpSp>
        <p:nvGrpSpPr>
          <p:cNvPr id="143" name="Google Shape;143;p18"/>
          <p:cNvGrpSpPr/>
          <p:nvPr/>
        </p:nvGrpSpPr>
        <p:grpSpPr>
          <a:xfrm>
            <a:off x="6134870" y="1247078"/>
            <a:ext cx="320378" cy="320378"/>
            <a:chOff x="1278900" y="2333250"/>
            <a:chExt cx="381175" cy="381175"/>
          </a:xfrm>
        </p:grpSpPr>
        <p:sp>
          <p:nvSpPr>
            <p:cNvPr id="144" name="Google Shape;144;p18"/>
            <p:cNvSpPr/>
            <p:nvPr/>
          </p:nvSpPr>
          <p:spPr>
            <a:xfrm>
              <a:off x="1278900" y="2333250"/>
              <a:ext cx="381175" cy="381175"/>
            </a:xfrm>
            <a:custGeom>
              <a:avLst/>
              <a:gdLst/>
              <a:ahLst/>
              <a:cxnLst/>
              <a:rect l="l" t="t" r="r" b="b"/>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145;p18"/>
            <p:cNvSpPr/>
            <p:nvPr/>
          </p:nvSpPr>
          <p:spPr>
            <a:xfrm>
              <a:off x="1525475"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146;p18"/>
            <p:cNvSpPr/>
            <p:nvPr/>
          </p:nvSpPr>
          <p:spPr>
            <a:xfrm>
              <a:off x="13696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147;p18"/>
            <p:cNvSpPr/>
            <p:nvPr/>
          </p:nvSpPr>
          <p:spPr>
            <a:xfrm>
              <a:off x="1369600" y="2604200"/>
              <a:ext cx="199750" cy="40825"/>
            </a:xfrm>
            <a:custGeom>
              <a:avLst/>
              <a:gdLst/>
              <a:ahLst/>
              <a:cxnLst/>
              <a:rect l="l" t="t" r="r" b="b"/>
              <a:pathLst>
                <a:path w="7990" h="1633"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2" name="Google Shape;72;p12"/>
          <p:cNvSpPr txBox="1">
            <a:spLocks/>
          </p:cNvSpPr>
          <p:nvPr/>
        </p:nvSpPr>
        <p:spPr>
          <a:xfrm>
            <a:off x="1066680" y="1474812"/>
            <a:ext cx="3890220" cy="299834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6000"/>
              <a:buFont typeface="Dosis"/>
              <a:buNone/>
              <a:defRPr sz="6000" b="0" i="0" u="none" strike="noStrike" cap="none">
                <a:solidFill>
                  <a:srgbClr val="FFFFFF"/>
                </a:solidFill>
                <a:latin typeface="Dosis"/>
                <a:ea typeface="Dosis"/>
                <a:cs typeface="Dosis"/>
                <a:sym typeface="Dosis"/>
              </a:defRPr>
            </a:lvl1pPr>
            <a:lvl2pPr marR="0" lvl="1" algn="l" rtl="0">
              <a:lnSpc>
                <a:spcPct val="100000"/>
              </a:lnSpc>
              <a:spcBef>
                <a:spcPts val="0"/>
              </a:spcBef>
              <a:spcAft>
                <a:spcPts val="0"/>
              </a:spcAft>
              <a:buClr>
                <a:srgbClr val="FFFFFF"/>
              </a:buClr>
              <a:buSzPts val="6000"/>
              <a:buFont typeface="Dosis"/>
              <a:buNone/>
              <a:defRPr sz="6000" b="0" i="0" u="none" strike="noStrike" cap="none">
                <a:solidFill>
                  <a:srgbClr val="FFFFFF"/>
                </a:solidFill>
                <a:latin typeface="Dosis"/>
                <a:ea typeface="Dosis"/>
                <a:cs typeface="Dosis"/>
                <a:sym typeface="Dosis"/>
              </a:defRPr>
            </a:lvl2pPr>
            <a:lvl3pPr marR="0" lvl="2" algn="l" rtl="0">
              <a:lnSpc>
                <a:spcPct val="100000"/>
              </a:lnSpc>
              <a:spcBef>
                <a:spcPts val="0"/>
              </a:spcBef>
              <a:spcAft>
                <a:spcPts val="0"/>
              </a:spcAft>
              <a:buClr>
                <a:srgbClr val="FFFFFF"/>
              </a:buClr>
              <a:buSzPts val="6000"/>
              <a:buFont typeface="Dosis"/>
              <a:buNone/>
              <a:defRPr sz="6000" b="0" i="0" u="none" strike="noStrike" cap="none">
                <a:solidFill>
                  <a:srgbClr val="FFFFFF"/>
                </a:solidFill>
                <a:latin typeface="Dosis"/>
                <a:ea typeface="Dosis"/>
                <a:cs typeface="Dosis"/>
                <a:sym typeface="Dosis"/>
              </a:defRPr>
            </a:lvl3pPr>
            <a:lvl4pPr marR="0" lvl="3" algn="l" rtl="0">
              <a:lnSpc>
                <a:spcPct val="100000"/>
              </a:lnSpc>
              <a:spcBef>
                <a:spcPts val="0"/>
              </a:spcBef>
              <a:spcAft>
                <a:spcPts val="0"/>
              </a:spcAft>
              <a:buClr>
                <a:srgbClr val="FFFFFF"/>
              </a:buClr>
              <a:buSzPts val="6000"/>
              <a:buFont typeface="Dosis"/>
              <a:buNone/>
              <a:defRPr sz="6000" b="0" i="0" u="none" strike="noStrike" cap="none">
                <a:solidFill>
                  <a:srgbClr val="FFFFFF"/>
                </a:solidFill>
                <a:latin typeface="Dosis"/>
                <a:ea typeface="Dosis"/>
                <a:cs typeface="Dosis"/>
                <a:sym typeface="Dosis"/>
              </a:defRPr>
            </a:lvl4pPr>
            <a:lvl5pPr marR="0" lvl="4" algn="l" rtl="0">
              <a:lnSpc>
                <a:spcPct val="100000"/>
              </a:lnSpc>
              <a:spcBef>
                <a:spcPts val="0"/>
              </a:spcBef>
              <a:spcAft>
                <a:spcPts val="0"/>
              </a:spcAft>
              <a:buClr>
                <a:srgbClr val="FFFFFF"/>
              </a:buClr>
              <a:buSzPts val="6000"/>
              <a:buFont typeface="Dosis"/>
              <a:buNone/>
              <a:defRPr sz="6000" b="0" i="0" u="none" strike="noStrike" cap="none">
                <a:solidFill>
                  <a:srgbClr val="FFFFFF"/>
                </a:solidFill>
                <a:latin typeface="Dosis"/>
                <a:ea typeface="Dosis"/>
                <a:cs typeface="Dosis"/>
                <a:sym typeface="Dosis"/>
              </a:defRPr>
            </a:lvl5pPr>
            <a:lvl6pPr marR="0" lvl="5" algn="l" rtl="0">
              <a:lnSpc>
                <a:spcPct val="100000"/>
              </a:lnSpc>
              <a:spcBef>
                <a:spcPts val="0"/>
              </a:spcBef>
              <a:spcAft>
                <a:spcPts val="0"/>
              </a:spcAft>
              <a:buClr>
                <a:srgbClr val="FFFFFF"/>
              </a:buClr>
              <a:buSzPts val="6000"/>
              <a:buFont typeface="Dosis"/>
              <a:buNone/>
              <a:defRPr sz="6000" b="0" i="0" u="none" strike="noStrike" cap="none">
                <a:solidFill>
                  <a:srgbClr val="FFFFFF"/>
                </a:solidFill>
                <a:latin typeface="Dosis"/>
                <a:ea typeface="Dosis"/>
                <a:cs typeface="Dosis"/>
                <a:sym typeface="Dosis"/>
              </a:defRPr>
            </a:lvl6pPr>
            <a:lvl7pPr marR="0" lvl="6" algn="l" rtl="0">
              <a:lnSpc>
                <a:spcPct val="100000"/>
              </a:lnSpc>
              <a:spcBef>
                <a:spcPts val="0"/>
              </a:spcBef>
              <a:spcAft>
                <a:spcPts val="0"/>
              </a:spcAft>
              <a:buClr>
                <a:srgbClr val="FFFFFF"/>
              </a:buClr>
              <a:buSzPts val="6000"/>
              <a:buFont typeface="Dosis"/>
              <a:buNone/>
              <a:defRPr sz="6000" b="0" i="0" u="none" strike="noStrike" cap="none">
                <a:solidFill>
                  <a:srgbClr val="FFFFFF"/>
                </a:solidFill>
                <a:latin typeface="Dosis"/>
                <a:ea typeface="Dosis"/>
                <a:cs typeface="Dosis"/>
                <a:sym typeface="Dosis"/>
              </a:defRPr>
            </a:lvl7pPr>
            <a:lvl8pPr marR="0" lvl="7" algn="l" rtl="0">
              <a:lnSpc>
                <a:spcPct val="100000"/>
              </a:lnSpc>
              <a:spcBef>
                <a:spcPts val="0"/>
              </a:spcBef>
              <a:spcAft>
                <a:spcPts val="0"/>
              </a:spcAft>
              <a:buClr>
                <a:srgbClr val="FFFFFF"/>
              </a:buClr>
              <a:buSzPts val="6000"/>
              <a:buFont typeface="Dosis"/>
              <a:buNone/>
              <a:defRPr sz="6000" b="0" i="0" u="none" strike="noStrike" cap="none">
                <a:solidFill>
                  <a:srgbClr val="FFFFFF"/>
                </a:solidFill>
                <a:latin typeface="Dosis"/>
                <a:ea typeface="Dosis"/>
                <a:cs typeface="Dosis"/>
                <a:sym typeface="Dosis"/>
              </a:defRPr>
            </a:lvl8pPr>
            <a:lvl9pPr marR="0" lvl="8" algn="l" rtl="0">
              <a:lnSpc>
                <a:spcPct val="100000"/>
              </a:lnSpc>
              <a:spcBef>
                <a:spcPts val="0"/>
              </a:spcBef>
              <a:spcAft>
                <a:spcPts val="0"/>
              </a:spcAft>
              <a:buClr>
                <a:srgbClr val="FFFFFF"/>
              </a:buClr>
              <a:buSzPts val="6000"/>
              <a:buFont typeface="Dosis"/>
              <a:buNone/>
              <a:defRPr sz="6000" b="0" i="0" u="none" strike="noStrike" cap="none">
                <a:solidFill>
                  <a:srgbClr val="FFFFFF"/>
                </a:solidFill>
                <a:latin typeface="Dosis"/>
                <a:ea typeface="Dosis"/>
                <a:cs typeface="Dosis"/>
                <a:sym typeface="Dosis"/>
              </a:defRPr>
            </a:lvl9pPr>
          </a:lstStyle>
          <a:p>
            <a:r>
              <a:rPr lang="en-US" sz="1600" dirty="0">
                <a:solidFill>
                  <a:schemeClr val="accent1">
                    <a:lumMod val="75000"/>
                  </a:schemeClr>
                </a:solidFill>
              </a:rPr>
              <a:t>This training is specific to the Path to Health participating clinic organizations </a:t>
            </a:r>
            <a:r>
              <a:rPr lang="en-US" sz="1600" b="1" i="1" u="sng" dirty="0">
                <a:solidFill>
                  <a:schemeClr val="accent1">
                    <a:lumMod val="75000"/>
                  </a:schemeClr>
                </a:solidFill>
              </a:rPr>
              <a:t>only</a:t>
            </a:r>
            <a:r>
              <a:rPr lang="en-US" sz="1600" dirty="0">
                <a:solidFill>
                  <a:schemeClr val="accent1">
                    <a:lumMod val="75000"/>
                  </a:schemeClr>
                </a:solidFill>
              </a:rPr>
              <a:t>. </a:t>
            </a:r>
          </a:p>
          <a:p>
            <a:endParaRPr lang="en-US" sz="1600" dirty="0">
              <a:solidFill>
                <a:schemeClr val="accent1">
                  <a:lumMod val="75000"/>
                </a:schemeClr>
              </a:solidFill>
            </a:endParaRPr>
          </a:p>
          <a:p>
            <a:r>
              <a:rPr lang="en-US" sz="1600" dirty="0">
                <a:solidFill>
                  <a:schemeClr val="accent1">
                    <a:lumMod val="75000"/>
                  </a:schemeClr>
                </a:solidFill>
              </a:rPr>
              <a:t>All Path to Health participating sites underwent a detailed application process, prior to contract eligibility with the program. </a:t>
            </a:r>
          </a:p>
          <a:p>
            <a:endParaRPr lang="en-US" sz="1600" dirty="0">
              <a:solidFill>
                <a:schemeClr val="accent1">
                  <a:lumMod val="75000"/>
                </a:schemeClr>
              </a:solidFill>
            </a:endParaRPr>
          </a:p>
          <a:p>
            <a:r>
              <a:rPr lang="en-US" sz="1600" dirty="0">
                <a:solidFill>
                  <a:schemeClr val="accent1">
                    <a:lumMod val="75000"/>
                  </a:schemeClr>
                </a:solidFill>
              </a:rPr>
              <a:t>If your organization is a not listed as part of the 20 Path to Health participating sites, the following training information does not apply.</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6070" y="4729499"/>
            <a:ext cx="1552506" cy="41400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525" y="4729499"/>
            <a:ext cx="1679522" cy="399600"/>
          </a:xfrm>
          <a:prstGeom prst="rect">
            <a:avLst/>
          </a:prstGeom>
        </p:spPr>
      </p:pic>
      <p:sp>
        <p:nvSpPr>
          <p:cNvPr id="20" name="TextBox 19"/>
          <p:cNvSpPr txBox="1"/>
          <p:nvPr/>
        </p:nvSpPr>
        <p:spPr>
          <a:xfrm>
            <a:off x="4956900" y="677388"/>
            <a:ext cx="3996031" cy="4001095"/>
          </a:xfrm>
          <a:prstGeom prst="rect">
            <a:avLst/>
          </a:prstGeom>
          <a:noFill/>
          <a:ln w="38100">
            <a:solidFill>
              <a:srgbClr val="92D050"/>
            </a:solidFill>
          </a:ln>
        </p:spPr>
        <p:txBody>
          <a:bodyPr wrap="square" numCol="1" rtlCol="0">
            <a:spAutoFit/>
          </a:bodyPr>
          <a:lstStyle/>
          <a:p>
            <a:pPr lvl="4" algn="ctr"/>
            <a:r>
              <a:rPr lang="en-US" b="1" dirty="0">
                <a:solidFill>
                  <a:srgbClr val="FFC000"/>
                </a:solidFill>
                <a:latin typeface="Dosis" panose="020B0604020202020204" charset="0"/>
              </a:rPr>
              <a:t>Path to Health Participating Organizations:</a:t>
            </a:r>
          </a:p>
          <a:p>
            <a:pPr marL="342900" lvl="4" indent="-342900">
              <a:buClr>
                <a:srgbClr val="FFC000"/>
              </a:buClr>
              <a:buFont typeface="+mj-lt"/>
              <a:buAutoNum type="arabicPeriod"/>
            </a:pPr>
            <a:r>
              <a:rPr lang="en-US" sz="1200" dirty="0">
                <a:solidFill>
                  <a:srgbClr val="FFC000"/>
                </a:solidFill>
                <a:latin typeface="Dosis" panose="020B0604020202020204" charset="0"/>
              </a:rPr>
              <a:t>Ampla Health</a:t>
            </a:r>
          </a:p>
          <a:p>
            <a:pPr marL="342900" lvl="4" indent="-342900">
              <a:buClr>
                <a:srgbClr val="FFC000"/>
              </a:buClr>
              <a:buFont typeface="+mj-lt"/>
              <a:buAutoNum type="arabicPeriod"/>
            </a:pPr>
            <a:r>
              <a:rPr lang="es-ES" sz="1200" dirty="0">
                <a:solidFill>
                  <a:srgbClr val="FFC000"/>
                </a:solidFill>
                <a:latin typeface="Dosis" panose="020B0604020202020204" charset="0"/>
              </a:rPr>
              <a:t>Clinicas de Salud del Pueblo, Inc.</a:t>
            </a:r>
          </a:p>
          <a:p>
            <a:pPr marL="342900" lvl="4" indent="-342900">
              <a:buClr>
                <a:srgbClr val="FFC000"/>
              </a:buClr>
              <a:buFont typeface="+mj-lt"/>
              <a:buAutoNum type="arabicPeriod"/>
            </a:pPr>
            <a:r>
              <a:rPr lang="es-ES" sz="1200" dirty="0">
                <a:solidFill>
                  <a:srgbClr val="FFC000"/>
                </a:solidFill>
                <a:latin typeface="Dosis" panose="020B0604020202020204" charset="0"/>
              </a:rPr>
              <a:t>Coastal Alliance</a:t>
            </a:r>
          </a:p>
          <a:p>
            <a:pPr marL="342900" lvl="4" indent="-342900">
              <a:buClr>
                <a:srgbClr val="FFC000"/>
              </a:buClr>
              <a:buFont typeface="+mj-lt"/>
              <a:buAutoNum type="arabicPeriod"/>
            </a:pPr>
            <a:r>
              <a:rPr lang="es-ES" sz="1200" dirty="0">
                <a:solidFill>
                  <a:srgbClr val="FFC000"/>
                </a:solidFill>
                <a:latin typeface="Dosis" panose="020B0604020202020204" charset="0"/>
              </a:rPr>
              <a:t>Communicare Health Center</a:t>
            </a:r>
          </a:p>
          <a:p>
            <a:pPr marL="342900" lvl="4" indent="-342900">
              <a:buClr>
                <a:srgbClr val="FFC000"/>
              </a:buClr>
              <a:buFont typeface="+mj-lt"/>
              <a:buAutoNum type="arabicPeriod"/>
            </a:pPr>
            <a:r>
              <a:rPr lang="es-ES" sz="1200" dirty="0">
                <a:solidFill>
                  <a:srgbClr val="FFC000"/>
                </a:solidFill>
                <a:latin typeface="Dosis" panose="020B0604020202020204" charset="0"/>
              </a:rPr>
              <a:t>Community Medical Center</a:t>
            </a:r>
          </a:p>
          <a:p>
            <a:pPr marL="342900" lvl="4" indent="-342900">
              <a:buClr>
                <a:srgbClr val="FFC000"/>
              </a:buClr>
              <a:buFont typeface="+mj-lt"/>
              <a:buAutoNum type="arabicPeriod"/>
            </a:pPr>
            <a:r>
              <a:rPr lang="es-ES" sz="1200" dirty="0">
                <a:solidFill>
                  <a:srgbClr val="FFC000"/>
                </a:solidFill>
                <a:latin typeface="Dosis" panose="020B0604020202020204" charset="0"/>
              </a:rPr>
              <a:t>El Dorardo Community Health Center</a:t>
            </a:r>
          </a:p>
          <a:p>
            <a:pPr marL="342900" lvl="4" indent="-342900">
              <a:buClr>
                <a:srgbClr val="FFC000"/>
              </a:buClr>
              <a:buFont typeface="+mj-lt"/>
              <a:buAutoNum type="arabicPeriod"/>
            </a:pPr>
            <a:r>
              <a:rPr lang="es-ES" sz="1200" dirty="0">
                <a:solidFill>
                  <a:srgbClr val="FFC000"/>
                </a:solidFill>
                <a:latin typeface="Dosis" panose="020B0604020202020204" charset="0"/>
              </a:rPr>
              <a:t>La Clinica de la Raza</a:t>
            </a:r>
          </a:p>
          <a:p>
            <a:pPr marL="342900" lvl="4" indent="-342900">
              <a:buClr>
                <a:srgbClr val="FFC000"/>
              </a:buClr>
              <a:buFont typeface="+mj-lt"/>
              <a:buAutoNum type="arabicPeriod"/>
            </a:pPr>
            <a:r>
              <a:rPr lang="en-US" sz="1200" dirty="0">
                <a:solidFill>
                  <a:srgbClr val="FFC000"/>
                </a:solidFill>
                <a:latin typeface="Dosis" panose="020B0604020202020204" charset="0"/>
              </a:rPr>
              <a:t>Madera Community Hospital Family Health Services</a:t>
            </a:r>
          </a:p>
          <a:p>
            <a:pPr marL="342900" lvl="4" indent="-342900">
              <a:buClr>
                <a:srgbClr val="FFC000"/>
              </a:buClr>
              <a:buFont typeface="+mj-lt"/>
              <a:buAutoNum type="arabicPeriod"/>
            </a:pPr>
            <a:r>
              <a:rPr lang="es-ES" sz="1200" dirty="0">
                <a:solidFill>
                  <a:srgbClr val="FFC000"/>
                </a:solidFill>
                <a:latin typeface="Dosis" panose="020B0604020202020204" charset="0"/>
              </a:rPr>
              <a:t>Marin Community Clinic</a:t>
            </a:r>
          </a:p>
          <a:p>
            <a:pPr marL="342900" lvl="4" indent="-342900">
              <a:buClr>
                <a:srgbClr val="FFC000"/>
              </a:buClr>
              <a:buFont typeface="+mj-lt"/>
              <a:buAutoNum type="arabicPeriod"/>
            </a:pPr>
            <a:r>
              <a:rPr lang="en-US" sz="1200" dirty="0">
                <a:solidFill>
                  <a:srgbClr val="FFC000"/>
                </a:solidFill>
                <a:latin typeface="Dosis" panose="020B0604020202020204" charset="0"/>
              </a:rPr>
              <a:t>Mendocino Community Health Clinics Inc.</a:t>
            </a:r>
          </a:p>
          <a:p>
            <a:pPr marL="342900" lvl="4" indent="-342900">
              <a:buClr>
                <a:srgbClr val="FFC000"/>
              </a:buClr>
              <a:buFont typeface="+mj-lt"/>
              <a:buAutoNum type="arabicPeriod"/>
            </a:pPr>
            <a:r>
              <a:rPr lang="es-ES" sz="1200" dirty="0">
                <a:solidFill>
                  <a:srgbClr val="FFC000"/>
                </a:solidFill>
                <a:latin typeface="Dosis" panose="020B0604020202020204" charset="0"/>
              </a:rPr>
              <a:t>Ole Health</a:t>
            </a:r>
          </a:p>
          <a:p>
            <a:pPr marL="342900" lvl="4" indent="-342900">
              <a:buClr>
                <a:srgbClr val="FFC000"/>
              </a:buClr>
              <a:buFont typeface="+mj-lt"/>
              <a:buAutoNum type="arabicPeriod"/>
            </a:pPr>
            <a:r>
              <a:rPr lang="en-US" sz="1200" dirty="0">
                <a:solidFill>
                  <a:srgbClr val="FFC000"/>
                </a:solidFill>
                <a:latin typeface="Dosis" panose="020B0604020202020204" charset="0"/>
              </a:rPr>
              <a:t>Open Door Community Health Centers</a:t>
            </a:r>
          </a:p>
          <a:p>
            <a:pPr marL="342900" lvl="4" indent="-342900">
              <a:buClr>
                <a:srgbClr val="FFC000"/>
              </a:buClr>
              <a:buFont typeface="+mj-lt"/>
              <a:buAutoNum type="arabicPeriod"/>
            </a:pPr>
            <a:r>
              <a:rPr lang="en-US" sz="1200" dirty="0">
                <a:solidFill>
                  <a:srgbClr val="FFC000"/>
                </a:solidFill>
                <a:latin typeface="Dosis" panose="020B0604020202020204" charset="0"/>
              </a:rPr>
              <a:t>Oroville Hospital Rural Health Clinics</a:t>
            </a:r>
          </a:p>
          <a:p>
            <a:pPr marL="342900" lvl="4" indent="-342900">
              <a:buClr>
                <a:srgbClr val="FFC000"/>
              </a:buClr>
              <a:buFont typeface="+mj-lt"/>
              <a:buAutoNum type="arabicPeriod"/>
            </a:pPr>
            <a:r>
              <a:rPr lang="es-ES" sz="1200" dirty="0">
                <a:solidFill>
                  <a:srgbClr val="FFC000"/>
                </a:solidFill>
                <a:latin typeface="Dosis" panose="020B0604020202020204" charset="0"/>
              </a:rPr>
              <a:t>Petaluma Health Center</a:t>
            </a:r>
          </a:p>
          <a:p>
            <a:pPr marL="342900" lvl="4" indent="-342900">
              <a:buClr>
                <a:srgbClr val="FFC000"/>
              </a:buClr>
              <a:buFont typeface="+mj-lt"/>
              <a:buAutoNum type="arabicPeriod"/>
            </a:pPr>
            <a:r>
              <a:rPr lang="es-ES" sz="1200" dirty="0">
                <a:solidFill>
                  <a:srgbClr val="FFC000"/>
                </a:solidFill>
                <a:latin typeface="Dosis" panose="020B0604020202020204" charset="0"/>
              </a:rPr>
              <a:t>Ritter Center</a:t>
            </a:r>
          </a:p>
          <a:p>
            <a:pPr marL="342900" lvl="4" indent="-342900">
              <a:buClr>
                <a:srgbClr val="FFC000"/>
              </a:buClr>
              <a:buFont typeface="+mj-lt"/>
              <a:buAutoNum type="arabicPeriod"/>
            </a:pPr>
            <a:r>
              <a:rPr lang="es-ES" sz="1200" dirty="0">
                <a:solidFill>
                  <a:srgbClr val="FFC000"/>
                </a:solidFill>
                <a:latin typeface="Dosis" panose="020B0604020202020204" charset="0"/>
              </a:rPr>
              <a:t>San Benito Health Foundation</a:t>
            </a:r>
          </a:p>
          <a:p>
            <a:pPr marL="342900" lvl="4" indent="-342900">
              <a:buClr>
                <a:srgbClr val="FFC000"/>
              </a:buClr>
              <a:buFont typeface="+mj-lt"/>
              <a:buAutoNum type="arabicPeriod"/>
            </a:pPr>
            <a:r>
              <a:rPr lang="es-ES" sz="1200" dirty="0">
                <a:solidFill>
                  <a:srgbClr val="FFC000"/>
                </a:solidFill>
                <a:latin typeface="Dosis" panose="020B0604020202020204" charset="0"/>
              </a:rPr>
              <a:t>Santa Rosa Community Health</a:t>
            </a:r>
          </a:p>
          <a:p>
            <a:pPr marL="342900" lvl="4" indent="-342900">
              <a:buClr>
                <a:srgbClr val="FFC000"/>
              </a:buClr>
              <a:buFont typeface="+mj-lt"/>
              <a:buAutoNum type="arabicPeriod"/>
            </a:pPr>
            <a:r>
              <a:rPr lang="es-ES" sz="1200" dirty="0">
                <a:solidFill>
                  <a:srgbClr val="FFC000"/>
                </a:solidFill>
                <a:latin typeface="Dosis" panose="020B0604020202020204" charset="0"/>
              </a:rPr>
              <a:t>Shasta Community Health Center</a:t>
            </a:r>
          </a:p>
          <a:p>
            <a:pPr marL="342900" lvl="4" indent="-342900">
              <a:buClr>
                <a:srgbClr val="FFC000"/>
              </a:buClr>
              <a:buFont typeface="+mj-lt"/>
              <a:buAutoNum type="arabicPeriod"/>
            </a:pPr>
            <a:r>
              <a:rPr lang="en-US" sz="1200" dirty="0">
                <a:solidFill>
                  <a:srgbClr val="FFC000"/>
                </a:solidFill>
                <a:latin typeface="Dosis" panose="020B0604020202020204" charset="0"/>
              </a:rPr>
              <a:t>Tehama County Health Services Agency</a:t>
            </a:r>
          </a:p>
          <a:p>
            <a:pPr marL="342900" lvl="4" indent="-342900">
              <a:buClr>
                <a:srgbClr val="FFC000"/>
              </a:buClr>
              <a:buFont typeface="+mj-lt"/>
              <a:buAutoNum type="arabicPeriod"/>
            </a:pPr>
            <a:r>
              <a:rPr lang="es-ES" sz="1200" dirty="0">
                <a:solidFill>
                  <a:srgbClr val="FFC000"/>
                </a:solidFill>
                <a:latin typeface="Dosis" panose="020B0604020202020204" charset="0"/>
              </a:rPr>
              <a:t>Winters Healthcare Foundation</a:t>
            </a:r>
          </a:p>
        </p:txBody>
      </p:sp>
    </p:spTree>
    <p:extLst>
      <p:ext uri="{BB962C8B-B14F-4D97-AF65-F5344CB8AC3E}">
        <p14:creationId xmlns:p14="http://schemas.microsoft.com/office/powerpoint/2010/main" val="3398759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dirty="0"/>
          </a:p>
        </p:txBody>
      </p:sp>
      <p:sp>
        <p:nvSpPr>
          <p:cNvPr id="3" name="Slide Number Placeholder 2"/>
          <p:cNvSpPr>
            <a:spLocks noGrp="1"/>
          </p:cNvSpPr>
          <p:nvPr>
            <p:ph type="sldNum" idx="12"/>
          </p:nvPr>
        </p:nvSpPr>
        <p:spPr>
          <a:xfrm>
            <a:off x="-75" y="1965272"/>
            <a:ext cx="669600" cy="1723500"/>
          </a:xfrm>
        </p:spPr>
        <p:txBody>
          <a:bodyPr/>
          <a:lstStyle/>
          <a:p>
            <a:pPr marL="0" lvl="0" indent="0" algn="ctr" rtl="0">
              <a:spcBef>
                <a:spcPts val="0"/>
              </a:spcBef>
              <a:spcAft>
                <a:spcPts val="0"/>
              </a:spcAft>
              <a:buNone/>
            </a:pPr>
            <a:fld id="{00000000-1234-1234-1234-123412341234}" type="slidenum">
              <a:rPr lang="en" smtClean="0">
                <a:solidFill>
                  <a:srgbClr val="00B0F0"/>
                </a:solidFill>
              </a:rPr>
              <a:t>20</a:t>
            </a:fld>
            <a:endParaRPr lang="en" dirty="0">
              <a:solidFill>
                <a:srgbClr val="00B0F0"/>
              </a:solidFill>
            </a:endParaRPr>
          </a:p>
        </p:txBody>
      </p:sp>
      <p:sp>
        <p:nvSpPr>
          <p:cNvPr id="6" name="Rectangle 5"/>
          <p:cNvSpPr/>
          <p:nvPr/>
        </p:nvSpPr>
        <p:spPr>
          <a:xfrm>
            <a:off x="0" y="0"/>
            <a:ext cx="9144000" cy="30822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2027093" y="962660"/>
            <a:ext cx="5089814" cy="1631216"/>
          </a:xfrm>
          <a:prstGeom prst="rect">
            <a:avLst/>
          </a:prstGeom>
          <a:noFill/>
        </p:spPr>
        <p:txBody>
          <a:bodyPr wrap="square" rtlCol="0">
            <a:spAutoFit/>
          </a:bodyPr>
          <a:lstStyle/>
          <a:p>
            <a:pPr algn="ctr"/>
            <a:r>
              <a:rPr lang="en-US" sz="5000" b="1" dirty="0">
                <a:solidFill>
                  <a:schemeClr val="bg1"/>
                </a:solidFill>
                <a:latin typeface="Dosis" panose="020B0604020202020204" charset="0"/>
              </a:rPr>
              <a:t>Path to Health Covered Benefits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6070" y="4729499"/>
            <a:ext cx="1552506" cy="41400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18331"/>
            <a:ext cx="1679522" cy="399600"/>
          </a:xfrm>
          <a:prstGeom prst="rect">
            <a:avLst/>
          </a:prstGeom>
        </p:spPr>
      </p:pic>
    </p:spTree>
    <p:extLst>
      <p:ext uri="{BB962C8B-B14F-4D97-AF65-F5344CB8AC3E}">
        <p14:creationId xmlns:p14="http://schemas.microsoft.com/office/powerpoint/2010/main" val="14461978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669525" cy="1140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44424" y="5598"/>
            <a:ext cx="7405957" cy="1140000"/>
          </a:xfrm>
        </p:spPr>
        <p:txBody>
          <a:bodyPr/>
          <a:lstStyle/>
          <a:p>
            <a:r>
              <a:rPr lang="en-US" sz="4000" dirty="0">
                <a:solidFill>
                  <a:srgbClr val="00B0F0"/>
                </a:solidFill>
              </a:rPr>
              <a:t>Path to Health Covered Benefits </a:t>
            </a:r>
          </a:p>
        </p:txBody>
      </p:sp>
      <p:sp>
        <p:nvSpPr>
          <p:cNvPr id="3" name="Text Placeholder 2"/>
          <p:cNvSpPr>
            <a:spLocks noGrp="1"/>
          </p:cNvSpPr>
          <p:nvPr>
            <p:ph type="body" idx="1"/>
          </p:nvPr>
        </p:nvSpPr>
        <p:spPr>
          <a:xfrm>
            <a:off x="990540" y="1394682"/>
            <a:ext cx="8091757" cy="3350019"/>
          </a:xfrm>
        </p:spPr>
        <p:txBody>
          <a:bodyPr/>
          <a:lstStyle/>
          <a:p>
            <a:pPr lvl="1">
              <a:buFont typeface="Wingdings" panose="05000000000000000000" pitchFamily="2" charset="2"/>
              <a:buChar char="ü"/>
            </a:pPr>
            <a:r>
              <a:rPr lang="en-US" dirty="0">
                <a:solidFill>
                  <a:schemeClr val="accent1">
                    <a:lumMod val="75000"/>
                  </a:schemeClr>
                </a:solidFill>
                <a:latin typeface="Dosis" panose="020B0604020202020204" charset="0"/>
              </a:rPr>
              <a:t>Office Visits</a:t>
            </a:r>
          </a:p>
          <a:p>
            <a:pPr marL="533400" lvl="1" indent="0">
              <a:buNone/>
            </a:pPr>
            <a:endParaRPr lang="en-US" sz="1050" dirty="0">
              <a:solidFill>
                <a:schemeClr val="accent1">
                  <a:lumMod val="75000"/>
                </a:schemeClr>
              </a:solidFill>
              <a:latin typeface="Dosis" panose="020B0604020202020204" charset="0"/>
            </a:endParaRPr>
          </a:p>
          <a:p>
            <a:pPr lvl="1">
              <a:buFont typeface="Wingdings" panose="05000000000000000000" pitchFamily="2" charset="2"/>
              <a:buChar char="ü"/>
            </a:pPr>
            <a:r>
              <a:rPr lang="en-US" dirty="0">
                <a:solidFill>
                  <a:schemeClr val="accent1">
                    <a:lumMod val="75000"/>
                  </a:schemeClr>
                </a:solidFill>
                <a:latin typeface="Dosis" panose="020B0604020202020204" charset="0"/>
              </a:rPr>
              <a:t>Minor Medical Procedures</a:t>
            </a:r>
          </a:p>
          <a:p>
            <a:pPr lvl="1">
              <a:buFont typeface="Wingdings" panose="05000000000000000000" pitchFamily="2" charset="2"/>
              <a:buChar char="ü"/>
            </a:pPr>
            <a:endParaRPr lang="en-US" sz="1000" dirty="0">
              <a:solidFill>
                <a:schemeClr val="accent1">
                  <a:lumMod val="75000"/>
                </a:schemeClr>
              </a:solidFill>
              <a:latin typeface="Dosis" panose="020B0604020202020204" charset="0"/>
            </a:endParaRPr>
          </a:p>
          <a:p>
            <a:pPr lvl="1">
              <a:buFont typeface="Wingdings" panose="05000000000000000000" pitchFamily="2" charset="2"/>
              <a:buChar char="ü"/>
            </a:pPr>
            <a:r>
              <a:rPr lang="en-US" dirty="0">
                <a:solidFill>
                  <a:schemeClr val="accent1">
                    <a:lumMod val="75000"/>
                  </a:schemeClr>
                </a:solidFill>
                <a:latin typeface="Dosis" panose="020B0604020202020204" charset="0"/>
              </a:rPr>
              <a:t>Preventative Screenings</a:t>
            </a:r>
          </a:p>
          <a:p>
            <a:pPr lvl="1">
              <a:buFont typeface="Wingdings" panose="05000000000000000000" pitchFamily="2" charset="2"/>
              <a:buChar char="ü"/>
            </a:pPr>
            <a:endParaRPr lang="en-US" sz="1000" dirty="0">
              <a:solidFill>
                <a:schemeClr val="accent1">
                  <a:lumMod val="75000"/>
                </a:schemeClr>
              </a:solidFill>
              <a:latin typeface="Dosis" panose="020B0604020202020204" charset="0"/>
            </a:endParaRPr>
          </a:p>
          <a:p>
            <a:pPr lvl="1">
              <a:buFont typeface="Wingdings" panose="05000000000000000000" pitchFamily="2" charset="2"/>
              <a:buChar char="ü"/>
            </a:pPr>
            <a:r>
              <a:rPr lang="en-US" dirty="0">
                <a:solidFill>
                  <a:schemeClr val="accent1">
                    <a:lumMod val="75000"/>
                  </a:schemeClr>
                </a:solidFill>
                <a:latin typeface="Dosis" panose="020B0604020202020204" charset="0"/>
              </a:rPr>
              <a:t>Routine Lab Test</a:t>
            </a:r>
          </a:p>
          <a:p>
            <a:pPr lvl="1">
              <a:buFont typeface="Wingdings" panose="05000000000000000000" pitchFamily="2" charset="2"/>
              <a:buChar char="ü"/>
            </a:pPr>
            <a:endParaRPr lang="en-US" sz="1000" dirty="0">
              <a:solidFill>
                <a:schemeClr val="accent1">
                  <a:lumMod val="75000"/>
                </a:schemeClr>
              </a:solidFill>
              <a:latin typeface="Dosis" panose="020B0604020202020204" charset="0"/>
            </a:endParaRPr>
          </a:p>
          <a:p>
            <a:pPr lvl="1">
              <a:buFont typeface="Wingdings" panose="05000000000000000000" pitchFamily="2" charset="2"/>
              <a:buChar char="ü"/>
            </a:pPr>
            <a:r>
              <a:rPr lang="en-US" dirty="0">
                <a:solidFill>
                  <a:schemeClr val="accent1">
                    <a:lumMod val="75000"/>
                  </a:schemeClr>
                </a:solidFill>
                <a:latin typeface="Dosis" panose="020B0604020202020204" charset="0"/>
              </a:rPr>
              <a:t>Adult Immunizations</a:t>
            </a:r>
          </a:p>
          <a:p>
            <a:pPr lvl="1">
              <a:buFont typeface="Wingdings" panose="05000000000000000000" pitchFamily="2" charset="2"/>
              <a:buChar char="ü"/>
            </a:pPr>
            <a:endParaRPr lang="en-US" sz="1000" dirty="0">
              <a:solidFill>
                <a:schemeClr val="accent1">
                  <a:lumMod val="75000"/>
                </a:schemeClr>
              </a:solidFill>
              <a:latin typeface="Dosis" panose="020B0604020202020204" charset="0"/>
            </a:endParaRPr>
          </a:p>
          <a:p>
            <a:pPr lvl="1">
              <a:buFont typeface="Wingdings" panose="05000000000000000000" pitchFamily="2" charset="2"/>
              <a:buChar char="ü"/>
            </a:pPr>
            <a:r>
              <a:rPr lang="en-US" dirty="0">
                <a:solidFill>
                  <a:schemeClr val="accent1">
                    <a:lumMod val="75000"/>
                  </a:schemeClr>
                </a:solidFill>
                <a:latin typeface="Dosis" panose="020B0604020202020204" charset="0"/>
              </a:rPr>
              <a:t>Prescription Medication </a:t>
            </a:r>
          </a:p>
          <a:p>
            <a:pPr marL="76200" indent="0">
              <a:buNone/>
            </a:pPr>
            <a:endParaRPr lang="en-US" sz="2000" dirty="0">
              <a:solidFill>
                <a:schemeClr val="accent1">
                  <a:lumMod val="75000"/>
                </a:schemeClr>
              </a:solidFill>
              <a:latin typeface="Dosis" panose="020B0604020202020204" charset="0"/>
            </a:endParaRPr>
          </a:p>
          <a:p>
            <a:pPr marL="76200" indent="0">
              <a:buNone/>
            </a:pPr>
            <a:endParaRPr lang="en-US" sz="2000" dirty="0">
              <a:solidFill>
                <a:schemeClr val="accent1">
                  <a:lumMod val="75000"/>
                </a:schemeClr>
              </a:solidFill>
              <a:latin typeface="Dosis" panose="020B0604020202020204" charset="0"/>
            </a:endParaRPr>
          </a:p>
          <a:p>
            <a:pPr marL="76200" indent="0">
              <a:buNone/>
            </a:pPr>
            <a:endParaRPr lang="en-US" sz="2000" dirty="0">
              <a:solidFill>
                <a:schemeClr val="accent1">
                  <a:lumMod val="75000"/>
                </a:schemeClr>
              </a:solidFill>
              <a:latin typeface="Dosis" panose="020B0604020202020204" charset="0"/>
            </a:endParaRPr>
          </a:p>
          <a:p>
            <a:pPr marL="76200" indent="0">
              <a:buNone/>
            </a:pPr>
            <a:endParaRPr lang="en-US" sz="1000" dirty="0">
              <a:solidFill>
                <a:schemeClr val="accent1">
                  <a:lumMod val="75000"/>
                </a:schemeClr>
              </a:solidFill>
              <a:latin typeface="Dosis" panose="020B0604020202020204" charset="0"/>
            </a:endParaRPr>
          </a:p>
          <a:p>
            <a:pPr marL="533400" lvl="1" indent="0">
              <a:buClr>
                <a:schemeClr val="accent1">
                  <a:lumMod val="75000"/>
                </a:schemeClr>
              </a:buClr>
              <a:buSzPct val="100000"/>
              <a:buNone/>
            </a:pPr>
            <a:endParaRPr lang="en-US" sz="1000" dirty="0">
              <a:solidFill>
                <a:schemeClr val="accent1">
                  <a:lumMod val="75000"/>
                </a:schemeClr>
              </a:solidFill>
              <a:latin typeface="Dosis" panose="020B0604020202020204" charset="0"/>
            </a:endParaRPr>
          </a:p>
          <a:p>
            <a:pPr marL="76200" indent="0" algn="ctr">
              <a:buNone/>
            </a:pPr>
            <a:endParaRPr lang="en-US" sz="1400" dirty="0">
              <a:solidFill>
                <a:schemeClr val="accent1">
                  <a:lumMod val="75000"/>
                </a:schemeClr>
              </a:solidFill>
              <a:latin typeface="Dosis" panose="020B0604020202020204" charset="0"/>
            </a:endParaRPr>
          </a:p>
          <a:p>
            <a:pPr marL="76200" indent="0" algn="ctr">
              <a:buNone/>
            </a:pPr>
            <a:endParaRPr lang="en-US" sz="1400" dirty="0">
              <a:solidFill>
                <a:schemeClr val="accent1">
                  <a:lumMod val="75000"/>
                </a:schemeClr>
              </a:solidFill>
              <a:latin typeface="Dosis" panose="020B0604020202020204" charset="0"/>
            </a:endParaRPr>
          </a:p>
          <a:p>
            <a:pPr marL="76200" indent="0" algn="ctr">
              <a:buNone/>
            </a:pPr>
            <a:r>
              <a:rPr lang="en-US" sz="1400" dirty="0">
                <a:solidFill>
                  <a:schemeClr val="accent1">
                    <a:lumMod val="75000"/>
                  </a:schemeClr>
                </a:solidFill>
                <a:latin typeface="Dosis" panose="020B0604020202020204" charset="0"/>
              </a:rPr>
              <a:t>For the full list of covered benefits, please see the Path to Health Provider Operations Manual or visit </a:t>
            </a:r>
            <a:r>
              <a:rPr lang="en-US" sz="1400" dirty="0">
                <a:latin typeface="Dosis" panose="020B0604020202020204" charset="0"/>
                <a:hlinkClick r:id="rId3"/>
              </a:rPr>
              <a:t>https://pathtohealth.amm.cc/Providers</a:t>
            </a:r>
            <a:endParaRPr lang="en-US" sz="1400" dirty="0">
              <a:latin typeface="Dosis" panose="020B0604020202020204" charset="0"/>
            </a:endParaRPr>
          </a:p>
          <a:p>
            <a:pPr marL="76200" indent="0">
              <a:buNone/>
            </a:pPr>
            <a:endParaRPr lang="en-US" sz="2200" dirty="0">
              <a:solidFill>
                <a:srgbClr val="FF0000"/>
              </a:solidFill>
              <a:latin typeface="Dosis" panose="020B0604020202020204" charset="0"/>
            </a:endParaRPr>
          </a:p>
          <a:p>
            <a:pPr marL="76200" indent="0">
              <a:buNone/>
            </a:pPr>
            <a:endParaRPr lang="en-US" dirty="0">
              <a:latin typeface="Dosis" panose="020B0604020202020204" charset="0"/>
            </a:endParaRPr>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21</a:t>
            </a:fld>
            <a:endParaRPr lang="en"/>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6070" y="4736077"/>
            <a:ext cx="1552506" cy="41400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525" y="4729499"/>
            <a:ext cx="1679522" cy="399600"/>
          </a:xfrm>
          <a:prstGeom prst="rect">
            <a:avLst/>
          </a:prstGeom>
        </p:spPr>
      </p:pic>
      <p:pic>
        <p:nvPicPr>
          <p:cNvPr id="11" name="Picture 10">
            <a:extLst>
              <a:ext uri="{FF2B5EF4-FFF2-40B4-BE49-F238E27FC236}">
                <a16:creationId xmlns:a16="http://schemas.microsoft.com/office/drawing/2014/main" id="{8BF24934-A641-46FF-B002-45C3CC770C5F}"/>
              </a:ext>
            </a:extLst>
          </p:cNvPr>
          <p:cNvPicPr/>
          <p:nvPr/>
        </p:nvPicPr>
        <p:blipFill rotWithShape="1">
          <a:blip r:embed="rId6"/>
          <a:srcRect l="2483" t="11397"/>
          <a:stretch/>
        </p:blipFill>
        <p:spPr bwMode="auto">
          <a:xfrm>
            <a:off x="5375775" y="1307710"/>
            <a:ext cx="3367405" cy="25280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320406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3" name="Rectangle 22"/>
          <p:cNvSpPr/>
          <p:nvPr/>
        </p:nvSpPr>
        <p:spPr>
          <a:xfrm>
            <a:off x="0" y="0"/>
            <a:ext cx="669525" cy="1140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 name="Google Shape;227;p24"/>
          <p:cNvSpPr txBox="1">
            <a:spLocks noGrp="1"/>
          </p:cNvSpPr>
          <p:nvPr>
            <p:ph type="title"/>
          </p:nvPr>
        </p:nvSpPr>
        <p:spPr>
          <a:xfrm>
            <a:off x="872418" y="121377"/>
            <a:ext cx="5893287" cy="633528"/>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rgbClr val="00B0F0"/>
                </a:solidFill>
              </a:rPr>
              <a:t>Emergency Medi-Cal vs. Path to Health Benefits</a:t>
            </a:r>
            <a:endParaRPr dirty="0">
              <a:solidFill>
                <a:srgbClr val="00B0F0"/>
              </a:solidFill>
            </a:endParaRPr>
          </a:p>
        </p:txBody>
      </p:sp>
      <p:graphicFrame>
        <p:nvGraphicFramePr>
          <p:cNvPr id="228" name="Google Shape;228;p24"/>
          <p:cNvGraphicFramePr/>
          <p:nvPr/>
        </p:nvGraphicFramePr>
        <p:xfrm>
          <a:off x="872418" y="718307"/>
          <a:ext cx="6504661" cy="4379816"/>
        </p:xfrm>
        <a:graphic>
          <a:graphicData uri="http://schemas.openxmlformats.org/drawingml/2006/table">
            <a:tbl>
              <a:tblPr>
                <a:noFill/>
                <a:tableStyleId>{AF980C4B-5F08-4B62-9565-AAA20E26347F}</a:tableStyleId>
              </a:tblPr>
              <a:tblGrid>
                <a:gridCol w="3710713">
                  <a:extLst>
                    <a:ext uri="{9D8B030D-6E8A-4147-A177-3AD203B41FA5}">
                      <a16:colId xmlns:a16="http://schemas.microsoft.com/office/drawing/2014/main" val="20000"/>
                    </a:ext>
                  </a:extLst>
                </a:gridCol>
                <a:gridCol w="1468581">
                  <a:extLst>
                    <a:ext uri="{9D8B030D-6E8A-4147-A177-3AD203B41FA5}">
                      <a16:colId xmlns:a16="http://schemas.microsoft.com/office/drawing/2014/main" val="20001"/>
                    </a:ext>
                  </a:extLst>
                </a:gridCol>
                <a:gridCol w="1325367">
                  <a:extLst>
                    <a:ext uri="{9D8B030D-6E8A-4147-A177-3AD203B41FA5}">
                      <a16:colId xmlns:a16="http://schemas.microsoft.com/office/drawing/2014/main" val="20002"/>
                    </a:ext>
                  </a:extLst>
                </a:gridCol>
              </a:tblGrid>
              <a:tr h="958544">
                <a:tc>
                  <a:txBody>
                    <a:bodyPr/>
                    <a:lstStyle/>
                    <a:p>
                      <a:pPr marL="0" lvl="0" indent="0" algn="ctr" rtl="0">
                        <a:spcBef>
                          <a:spcPts val="0"/>
                        </a:spcBef>
                        <a:spcAft>
                          <a:spcPts val="0"/>
                        </a:spcAft>
                        <a:buNone/>
                      </a:pPr>
                      <a:r>
                        <a:rPr lang="en-US" sz="1800" dirty="0">
                          <a:solidFill>
                            <a:schemeClr val="accent1">
                              <a:lumMod val="75000"/>
                            </a:schemeClr>
                          </a:solidFill>
                          <a:latin typeface="Dosis" panose="020B0604020202020204" charset="0"/>
                          <a:ea typeface="Source Sans Pro"/>
                          <a:cs typeface="Source Sans Pro"/>
                          <a:sym typeface="Source Sans Pro"/>
                        </a:rPr>
                        <a:t>Services</a:t>
                      </a:r>
                      <a:endParaRPr sz="1800" dirty="0">
                        <a:solidFill>
                          <a:schemeClr val="accent1">
                            <a:lumMod val="75000"/>
                          </a:schemeClr>
                        </a:solidFill>
                        <a:latin typeface="Dosis" panose="020B0604020202020204" charset="0"/>
                        <a:ea typeface="Source Sans Pro"/>
                        <a:cs typeface="Source Sans Pro"/>
                        <a:sym typeface="Source Sans Pro"/>
                      </a:endParaRPr>
                    </a:p>
                  </a:txBody>
                  <a:tcPr marL="91425" marR="91425" marT="68575" marB="6857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38100" cap="flat" cmpd="sng" algn="ctr">
                      <a:solidFill>
                        <a:srgbClr val="0DB7C4"/>
                      </a:solidFill>
                      <a:prstDash val="solid"/>
                      <a:round/>
                      <a:headEnd type="none" w="sm" len="sm"/>
                      <a:tailEnd type="none" w="sm" len="sm"/>
                    </a:lnB>
                    <a:solidFill>
                      <a:srgbClr val="000000">
                        <a:alpha val="3460"/>
                      </a:srgb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1600" b="1" dirty="0">
                          <a:solidFill>
                            <a:schemeClr val="accent1">
                              <a:lumMod val="75000"/>
                            </a:schemeClr>
                          </a:solidFill>
                          <a:latin typeface="Dosis" panose="020B0604020202020204" charset="0"/>
                          <a:ea typeface="Source Sans Pro"/>
                          <a:cs typeface="Source Sans Pro"/>
                          <a:sym typeface="Source Sans Pro"/>
                        </a:rPr>
                        <a:t>Path</a:t>
                      </a:r>
                      <a:r>
                        <a:rPr lang="en" sz="1600" b="1" baseline="0" dirty="0">
                          <a:solidFill>
                            <a:schemeClr val="accent1">
                              <a:lumMod val="75000"/>
                            </a:schemeClr>
                          </a:solidFill>
                          <a:latin typeface="Dosis" panose="020B0604020202020204" charset="0"/>
                          <a:ea typeface="Source Sans Pro"/>
                          <a:cs typeface="Source Sans Pro"/>
                          <a:sym typeface="Source Sans Pro"/>
                        </a:rPr>
                        <a:t> to Health </a:t>
                      </a:r>
                      <a:r>
                        <a:rPr lang="en" sz="800" baseline="0" dirty="0">
                          <a:solidFill>
                            <a:schemeClr val="accent1">
                              <a:lumMod val="75000"/>
                            </a:schemeClr>
                          </a:solidFill>
                          <a:latin typeface="Dosis" panose="020B0604020202020204" charset="0"/>
                          <a:ea typeface="Source Sans Pro"/>
                          <a:cs typeface="Source Sans Pro"/>
                          <a:sym typeface="Source Sans Pro"/>
                        </a:rPr>
                        <a:t>(</a:t>
                      </a:r>
                      <a:r>
                        <a:rPr lang="en-US" sz="800" baseline="0" dirty="0">
                          <a:solidFill>
                            <a:schemeClr val="accent1">
                              <a:lumMod val="75000"/>
                            </a:schemeClr>
                          </a:solidFill>
                          <a:latin typeface="Dosis" panose="020B0604020202020204" charset="0"/>
                          <a:ea typeface="Source Sans Pro"/>
                          <a:cs typeface="Source Sans Pro"/>
                          <a:sym typeface="Source Sans Pro"/>
                        </a:rPr>
                        <a:t>Services must be rendered at member’s assigned clinic organization or in-network pharmacy in order to be payable by Path to Health)</a:t>
                      </a:r>
                      <a:endParaRPr lang="en-US" sz="800" dirty="0">
                        <a:solidFill>
                          <a:schemeClr val="accent1">
                            <a:lumMod val="75000"/>
                          </a:schemeClr>
                        </a:solidFill>
                        <a:latin typeface="Dosis" panose="020B0604020202020204" charset="0"/>
                        <a:ea typeface="Source Sans Pro"/>
                        <a:cs typeface="Source Sans Pro"/>
                        <a:sym typeface="Source Sans Pro"/>
                      </a:endParaRPr>
                    </a:p>
                  </a:txBody>
                  <a:tcPr marL="91425" marR="91425" marT="68575" marB="6857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38100" cap="flat" cmpd="sng">
                      <a:solidFill>
                        <a:srgbClr val="0DB7C4"/>
                      </a:solidFill>
                      <a:prstDash val="solid"/>
                      <a:round/>
                      <a:headEnd type="none" w="sm" len="sm"/>
                      <a:tailEnd type="none" w="sm" len="sm"/>
                    </a:lnB>
                    <a:solidFill>
                      <a:srgbClr val="000000">
                        <a:alpha val="3460"/>
                      </a:srgbClr>
                    </a:solidFill>
                  </a:tcPr>
                </a:tc>
                <a:tc>
                  <a:txBody>
                    <a:bodyPr/>
                    <a:lstStyle/>
                    <a:p>
                      <a:pPr marL="0" lvl="0" indent="0" algn="ctr" rtl="0">
                        <a:spcBef>
                          <a:spcPts val="0"/>
                        </a:spcBef>
                        <a:spcAft>
                          <a:spcPts val="0"/>
                        </a:spcAft>
                        <a:buNone/>
                      </a:pPr>
                      <a:r>
                        <a:rPr lang="en" sz="1600" b="1" dirty="0">
                          <a:solidFill>
                            <a:schemeClr val="accent1">
                              <a:lumMod val="75000"/>
                            </a:schemeClr>
                          </a:solidFill>
                          <a:latin typeface="Dosis" panose="020B0604020202020204" charset="0"/>
                          <a:ea typeface="Source Sans Pro"/>
                          <a:cs typeface="Source Sans Pro"/>
                          <a:sym typeface="Source Sans Pro"/>
                        </a:rPr>
                        <a:t>Emergency</a:t>
                      </a:r>
                    </a:p>
                    <a:p>
                      <a:pPr marL="0" lvl="0" indent="0" algn="ctr" rtl="0">
                        <a:spcBef>
                          <a:spcPts val="0"/>
                        </a:spcBef>
                        <a:spcAft>
                          <a:spcPts val="0"/>
                        </a:spcAft>
                        <a:buNone/>
                      </a:pPr>
                      <a:r>
                        <a:rPr lang="en" sz="1600" b="1" dirty="0">
                          <a:solidFill>
                            <a:schemeClr val="accent1">
                              <a:lumMod val="75000"/>
                            </a:schemeClr>
                          </a:solidFill>
                          <a:latin typeface="Dosis" panose="020B0604020202020204" charset="0"/>
                          <a:ea typeface="Source Sans Pro"/>
                          <a:cs typeface="Source Sans Pro"/>
                          <a:sym typeface="Source Sans Pro"/>
                        </a:rPr>
                        <a:t> Medi-Cal</a:t>
                      </a:r>
                    </a:p>
                    <a:p>
                      <a:pPr marL="0" lvl="0" indent="0" algn="ctr" rtl="0">
                        <a:spcBef>
                          <a:spcPts val="0"/>
                        </a:spcBef>
                        <a:spcAft>
                          <a:spcPts val="0"/>
                        </a:spcAft>
                        <a:buNone/>
                      </a:pPr>
                      <a:r>
                        <a:rPr lang="en" sz="800" b="0" dirty="0">
                          <a:solidFill>
                            <a:schemeClr val="accent1">
                              <a:lumMod val="75000"/>
                            </a:schemeClr>
                          </a:solidFill>
                          <a:latin typeface="Dosis" panose="020B0604020202020204" charset="0"/>
                          <a:ea typeface="Source Sans Pro"/>
                          <a:cs typeface="Source Sans Pro"/>
                          <a:sym typeface="Source Sans Pro"/>
                        </a:rPr>
                        <a:t>(Excluding</a:t>
                      </a:r>
                      <a:r>
                        <a:rPr lang="en" sz="800" b="0" baseline="0" dirty="0">
                          <a:solidFill>
                            <a:schemeClr val="accent1">
                              <a:lumMod val="75000"/>
                            </a:schemeClr>
                          </a:solidFill>
                          <a:latin typeface="Dosis" panose="020B0604020202020204" charset="0"/>
                          <a:ea typeface="Source Sans Pro"/>
                          <a:cs typeface="Source Sans Pro"/>
                          <a:sym typeface="Source Sans Pro"/>
                        </a:rPr>
                        <a:t> pregnancy circumstances. Billing &amp; Reimbursement based on Medi-Cal Guidelines)</a:t>
                      </a:r>
                      <a:endParaRPr sz="800" b="0" dirty="0">
                        <a:solidFill>
                          <a:schemeClr val="accent1">
                            <a:lumMod val="75000"/>
                          </a:schemeClr>
                        </a:solidFill>
                        <a:latin typeface="Dosis" panose="020B0604020202020204" charset="0"/>
                        <a:ea typeface="Source Sans Pro"/>
                        <a:cs typeface="Source Sans Pro"/>
                        <a:sym typeface="Source Sans Pro"/>
                      </a:endParaRPr>
                    </a:p>
                  </a:txBody>
                  <a:tcPr marL="91425" marR="91425" marT="68575" marB="6857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38100" cap="flat" cmpd="sng">
                      <a:solidFill>
                        <a:srgbClr val="0DB7C4"/>
                      </a:solidFill>
                      <a:prstDash val="solid"/>
                      <a:round/>
                      <a:headEnd type="none" w="sm" len="sm"/>
                      <a:tailEnd type="none" w="sm" len="sm"/>
                    </a:lnB>
                    <a:solidFill>
                      <a:srgbClr val="000000">
                        <a:alpha val="3460"/>
                      </a:srgbClr>
                    </a:solidFill>
                  </a:tcPr>
                </a:tc>
                <a:extLst>
                  <a:ext uri="{0D108BD9-81ED-4DB2-BD59-A6C34878D82A}">
                    <a16:rowId xmlns:a16="http://schemas.microsoft.com/office/drawing/2014/main" val="10000"/>
                  </a:ext>
                </a:extLst>
              </a:tr>
              <a:tr h="416784">
                <a:tc>
                  <a:txBody>
                    <a:bodyPr/>
                    <a:lstStyle/>
                    <a:p>
                      <a:pPr marL="0" lvl="0" indent="0" algn="ctr" rtl="0">
                        <a:spcBef>
                          <a:spcPts val="0"/>
                        </a:spcBef>
                        <a:spcAft>
                          <a:spcPts val="0"/>
                        </a:spcAft>
                        <a:buNone/>
                      </a:pPr>
                      <a:r>
                        <a:rPr lang="en" sz="1300" dirty="0">
                          <a:solidFill>
                            <a:schemeClr val="accent1">
                              <a:lumMod val="75000"/>
                            </a:schemeClr>
                          </a:solidFill>
                          <a:latin typeface="Dosis" panose="020B0604020202020204" charset="0"/>
                          <a:ea typeface="Source Sans Pro"/>
                          <a:cs typeface="Source Sans Pro"/>
                          <a:sym typeface="Source Sans Pro"/>
                        </a:rPr>
                        <a:t>Non-Emergent</a:t>
                      </a:r>
                      <a:r>
                        <a:rPr lang="en" sz="1300" baseline="0" dirty="0">
                          <a:solidFill>
                            <a:schemeClr val="accent1">
                              <a:lumMod val="75000"/>
                            </a:schemeClr>
                          </a:solidFill>
                          <a:latin typeface="Dosis" panose="020B0604020202020204" charset="0"/>
                          <a:ea typeface="Source Sans Pro"/>
                          <a:cs typeface="Source Sans Pro"/>
                          <a:sym typeface="Source Sans Pro"/>
                        </a:rPr>
                        <a:t> </a:t>
                      </a:r>
                      <a:r>
                        <a:rPr lang="en" sz="1300" dirty="0">
                          <a:solidFill>
                            <a:schemeClr val="accent1">
                              <a:lumMod val="75000"/>
                            </a:schemeClr>
                          </a:solidFill>
                          <a:latin typeface="Dosis" panose="020B0604020202020204" charset="0"/>
                          <a:ea typeface="Source Sans Pro"/>
                          <a:cs typeface="Source Sans Pro"/>
                          <a:sym typeface="Source Sans Pro"/>
                        </a:rPr>
                        <a:t>Clinic Visits &amp; Minor Medical Procedures</a:t>
                      </a:r>
                      <a:endParaRPr sz="1300" dirty="0">
                        <a:solidFill>
                          <a:schemeClr val="accent1">
                            <a:lumMod val="75000"/>
                          </a:schemeClr>
                        </a:solidFill>
                        <a:latin typeface="Dosis" panose="020B0604020202020204" charset="0"/>
                        <a:ea typeface="Source Sans Pro"/>
                        <a:cs typeface="Source Sans Pro"/>
                        <a:sym typeface="Source Sans Pro"/>
                      </a:endParaRPr>
                    </a:p>
                  </a:txBody>
                  <a:tcPr marL="91425" marR="91425" marT="68575" marB="6857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38100" cap="flat" cmpd="sng">
                      <a:solidFill>
                        <a:srgbClr val="0DB7C4"/>
                      </a:solidFill>
                      <a:prstDash val="solid"/>
                      <a:round/>
                      <a:headEnd type="none" w="sm" len="sm"/>
                      <a:tailEnd type="none" w="sm" len="sm"/>
                    </a:lnT>
                    <a:lnB w="9525" cap="flat" cmpd="sng">
                      <a:solidFill>
                        <a:srgbClr val="D9D9D9"/>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endParaRPr sz="1800" b="1" dirty="0">
                        <a:solidFill>
                          <a:srgbClr val="415665"/>
                        </a:solidFill>
                        <a:latin typeface="Source Sans Pro"/>
                        <a:ea typeface="Source Sans Pro"/>
                        <a:cs typeface="Source Sans Pro"/>
                        <a:sym typeface="Source Sans Pro"/>
                      </a:endParaRPr>
                    </a:p>
                  </a:txBody>
                  <a:tcPr marL="91425" marR="91425" marT="68575" marB="68575" anchor="ctr">
                    <a:lnL w="9525" cap="flat" cmpd="sng" algn="ctr">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38100" cap="flat" cmpd="sng">
                      <a:solidFill>
                        <a:srgbClr val="0DB7C4"/>
                      </a:solidFill>
                      <a:prstDash val="solid"/>
                      <a:round/>
                      <a:headEnd type="none" w="sm" len="sm"/>
                      <a:tailEnd type="none" w="sm" len="sm"/>
                    </a:lnT>
                    <a:lnB w="9525" cap="flat" cmpd="sng">
                      <a:solidFill>
                        <a:srgbClr val="D9D9D9"/>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endParaRPr sz="1800" b="1" dirty="0">
                        <a:solidFill>
                          <a:srgbClr val="415665"/>
                        </a:solidFill>
                        <a:latin typeface="Source Sans Pro"/>
                        <a:ea typeface="Source Sans Pro"/>
                        <a:cs typeface="Source Sans Pro"/>
                        <a:sym typeface="Source Sans Pro"/>
                      </a:endParaRPr>
                    </a:p>
                  </a:txBody>
                  <a:tcPr marL="91425" marR="91425" marT="68575" marB="6857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38100" cap="flat" cmpd="sng">
                      <a:solidFill>
                        <a:srgbClr val="0DB7C4"/>
                      </a:solidFill>
                      <a:prstDash val="solid"/>
                      <a:round/>
                      <a:headEnd type="none" w="sm" len="sm"/>
                      <a:tailEnd type="none" w="sm" len="sm"/>
                    </a:lnT>
                    <a:lnB w="9525" cap="flat" cmpd="sng">
                      <a:solidFill>
                        <a:srgbClr val="D9D9D9"/>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478531">
                <a:tc>
                  <a:txBody>
                    <a:bodyPr/>
                    <a:lstStyle/>
                    <a:p>
                      <a:pPr marL="0" lvl="0" indent="0" algn="ctr" rtl="0">
                        <a:spcBef>
                          <a:spcPts val="0"/>
                        </a:spcBef>
                        <a:spcAft>
                          <a:spcPts val="0"/>
                        </a:spcAft>
                        <a:buNone/>
                      </a:pPr>
                      <a:r>
                        <a:rPr lang="en" sz="1300" dirty="0">
                          <a:solidFill>
                            <a:schemeClr val="accent1">
                              <a:lumMod val="75000"/>
                            </a:schemeClr>
                          </a:solidFill>
                          <a:latin typeface="Dosis" panose="020B0604020202020204" charset="0"/>
                          <a:ea typeface="Source Sans Pro"/>
                          <a:cs typeface="Source Sans Pro"/>
                          <a:sym typeface="Source Sans Pro"/>
                        </a:rPr>
                        <a:t>Preventative Screenings including</a:t>
                      </a:r>
                      <a:r>
                        <a:rPr lang="en" sz="1300" baseline="0" dirty="0">
                          <a:solidFill>
                            <a:schemeClr val="accent1">
                              <a:lumMod val="75000"/>
                            </a:schemeClr>
                          </a:solidFill>
                          <a:latin typeface="Dosis" panose="020B0604020202020204" charset="0"/>
                          <a:ea typeface="Source Sans Pro"/>
                          <a:cs typeface="Source Sans Pro"/>
                          <a:sym typeface="Source Sans Pro"/>
                        </a:rPr>
                        <a:t> HIV, HPV, Hepatitis B/C, &amp; STI Screenings</a:t>
                      </a:r>
                      <a:endParaRPr sz="1300" dirty="0">
                        <a:solidFill>
                          <a:schemeClr val="accent1">
                            <a:lumMod val="75000"/>
                          </a:schemeClr>
                        </a:solidFill>
                        <a:latin typeface="Dosis" panose="020B0604020202020204" charset="0"/>
                        <a:ea typeface="Source Sans Pro"/>
                        <a:cs typeface="Source Sans Pro"/>
                        <a:sym typeface="Source Sans Pro"/>
                      </a:endParaRPr>
                    </a:p>
                  </a:txBody>
                  <a:tcPr marL="91425" marR="91425" marT="68575" marB="6857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chemeClr val="bg1">
                        <a:alpha val="3000"/>
                      </a:schemeClr>
                    </a:solidFill>
                  </a:tcPr>
                </a:tc>
                <a:tc>
                  <a:txBody>
                    <a:bodyPr/>
                    <a:lstStyle/>
                    <a:p>
                      <a:pPr marL="0" lvl="0" indent="0" algn="ctr" rtl="0">
                        <a:spcBef>
                          <a:spcPts val="0"/>
                        </a:spcBef>
                        <a:spcAft>
                          <a:spcPts val="0"/>
                        </a:spcAft>
                        <a:buNone/>
                      </a:pPr>
                      <a:endParaRPr sz="1800" b="1" dirty="0">
                        <a:solidFill>
                          <a:srgbClr val="415665"/>
                        </a:solidFill>
                        <a:latin typeface="Source Sans Pro"/>
                        <a:ea typeface="Source Sans Pro"/>
                        <a:cs typeface="Source Sans Pro"/>
                        <a:sym typeface="Source Sans Pro"/>
                      </a:endParaRPr>
                    </a:p>
                  </a:txBody>
                  <a:tcPr marL="91425" marR="91425" marT="68575" marB="68575" anchor="ctr">
                    <a:lnL w="9525" cap="flat" cmpd="sng" algn="ctr">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chemeClr val="bg1">
                        <a:alpha val="3000"/>
                      </a:schemeClr>
                    </a:solidFill>
                  </a:tcPr>
                </a:tc>
                <a:tc>
                  <a:txBody>
                    <a:bodyPr/>
                    <a:lstStyle/>
                    <a:p>
                      <a:pPr marL="0" lvl="0" indent="0" algn="ctr" rtl="0">
                        <a:spcBef>
                          <a:spcPts val="0"/>
                        </a:spcBef>
                        <a:spcAft>
                          <a:spcPts val="0"/>
                        </a:spcAft>
                        <a:buNone/>
                      </a:pPr>
                      <a:endParaRPr sz="1800" b="1" dirty="0">
                        <a:solidFill>
                          <a:srgbClr val="415665"/>
                        </a:solidFill>
                        <a:latin typeface="Source Sans Pro"/>
                        <a:ea typeface="Source Sans Pro"/>
                        <a:cs typeface="Source Sans Pro"/>
                        <a:sym typeface="Source Sans Pro"/>
                      </a:endParaRPr>
                    </a:p>
                  </a:txBody>
                  <a:tcPr marL="91425" marR="91425" marT="68575" marB="6857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chemeClr val="bg1">
                        <a:alpha val="3000"/>
                      </a:schemeClr>
                    </a:solidFill>
                  </a:tcPr>
                </a:tc>
                <a:extLst>
                  <a:ext uri="{0D108BD9-81ED-4DB2-BD59-A6C34878D82A}">
                    <a16:rowId xmlns:a16="http://schemas.microsoft.com/office/drawing/2014/main" val="10002"/>
                  </a:ext>
                </a:extLst>
              </a:tr>
              <a:tr h="416784">
                <a:tc>
                  <a:txBody>
                    <a:bodyPr/>
                    <a:lstStyle/>
                    <a:p>
                      <a:pPr marL="0" lvl="0" indent="0" algn="ctr" rtl="0">
                        <a:spcBef>
                          <a:spcPts val="0"/>
                        </a:spcBef>
                        <a:spcAft>
                          <a:spcPts val="0"/>
                        </a:spcAft>
                        <a:buNone/>
                      </a:pPr>
                      <a:r>
                        <a:rPr lang="en" sz="1300" dirty="0">
                          <a:solidFill>
                            <a:schemeClr val="accent1">
                              <a:lumMod val="75000"/>
                            </a:schemeClr>
                          </a:solidFill>
                          <a:latin typeface="Dosis" panose="020B0604020202020204" charset="0"/>
                          <a:ea typeface="Source Sans Pro"/>
                          <a:cs typeface="Source Sans Pro"/>
                          <a:sym typeface="Source Sans Pro"/>
                        </a:rPr>
                        <a:t>Routine Lab Tests &amp; Adult Immunizations</a:t>
                      </a:r>
                      <a:endParaRPr sz="1300" dirty="0">
                        <a:solidFill>
                          <a:schemeClr val="accent1">
                            <a:lumMod val="75000"/>
                          </a:schemeClr>
                        </a:solidFill>
                        <a:latin typeface="Dosis" panose="020B0604020202020204" charset="0"/>
                        <a:ea typeface="Source Sans Pro"/>
                        <a:cs typeface="Source Sans Pro"/>
                        <a:sym typeface="Source Sans Pro"/>
                      </a:endParaRPr>
                    </a:p>
                  </a:txBody>
                  <a:tcPr marL="91425" marR="91425" marT="68575" marB="6857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lgn="ctr">
                      <a:solidFill>
                        <a:srgbClr val="D9D9D9"/>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endParaRPr sz="1800" b="1" dirty="0">
                        <a:solidFill>
                          <a:srgbClr val="415665"/>
                        </a:solidFill>
                        <a:latin typeface="Source Sans Pro"/>
                        <a:ea typeface="Source Sans Pro"/>
                        <a:cs typeface="Source Sans Pro"/>
                        <a:sym typeface="Source Sans Pro"/>
                      </a:endParaRPr>
                    </a:p>
                  </a:txBody>
                  <a:tcPr marL="91425" marR="91425" marT="68575" marB="68575" anchor="ctr">
                    <a:lnL w="9525" cap="flat" cmpd="sng" algn="ctr">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lgn="ctr">
                      <a:solidFill>
                        <a:srgbClr val="D9D9D9"/>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endParaRPr sz="1800" b="1" dirty="0">
                        <a:solidFill>
                          <a:srgbClr val="415665"/>
                        </a:solidFill>
                        <a:latin typeface="Source Sans Pro"/>
                        <a:ea typeface="Source Sans Pro"/>
                        <a:cs typeface="Source Sans Pro"/>
                        <a:sym typeface="Source Sans Pro"/>
                      </a:endParaRPr>
                    </a:p>
                  </a:txBody>
                  <a:tcPr marL="91425" marR="91425" marT="68575" marB="6857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lgn="ctr">
                      <a:solidFill>
                        <a:srgbClr val="D9D9D9"/>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478531">
                <a:tc>
                  <a:txBody>
                    <a:bodyPr/>
                    <a:lstStyle/>
                    <a:p>
                      <a:pPr marL="0" lvl="0" indent="0" algn="ctr" rtl="0">
                        <a:spcBef>
                          <a:spcPts val="0"/>
                        </a:spcBef>
                        <a:spcAft>
                          <a:spcPts val="0"/>
                        </a:spcAft>
                        <a:buNone/>
                      </a:pPr>
                      <a:r>
                        <a:rPr lang="en-US" sz="1300" dirty="0">
                          <a:solidFill>
                            <a:schemeClr val="accent1">
                              <a:lumMod val="75000"/>
                            </a:schemeClr>
                          </a:solidFill>
                          <a:latin typeface="Dosis" panose="020B0604020202020204" charset="0"/>
                          <a:ea typeface="Source Sans Pro"/>
                          <a:cs typeface="Source Sans Pro"/>
                          <a:sym typeface="Source Sans Pro"/>
                        </a:rPr>
                        <a:t>Prescription Medications (Specialty</a:t>
                      </a:r>
                      <a:r>
                        <a:rPr lang="en-US" sz="1300" baseline="0" dirty="0">
                          <a:solidFill>
                            <a:schemeClr val="accent1">
                              <a:lumMod val="75000"/>
                            </a:schemeClr>
                          </a:solidFill>
                          <a:latin typeface="Dosis" panose="020B0604020202020204" charset="0"/>
                          <a:ea typeface="Source Sans Pro"/>
                          <a:cs typeface="Source Sans Pro"/>
                          <a:sym typeface="Source Sans Pro"/>
                        </a:rPr>
                        <a:t> Medications Excluded)</a:t>
                      </a:r>
                      <a:endParaRPr sz="1300" dirty="0">
                        <a:solidFill>
                          <a:schemeClr val="accent1">
                            <a:lumMod val="75000"/>
                          </a:schemeClr>
                        </a:solidFill>
                        <a:latin typeface="Dosis" panose="020B0604020202020204" charset="0"/>
                        <a:ea typeface="Source Sans Pro"/>
                        <a:cs typeface="Source Sans Pro"/>
                        <a:sym typeface="Source Sans Pro"/>
                      </a:endParaRPr>
                    </a:p>
                  </a:txBody>
                  <a:tcPr marL="91425" marR="91425" marT="68575" marB="68575" anchor="ctr">
                    <a:lnL w="9525" cap="flat" cmpd="sng">
                      <a:solidFill>
                        <a:srgbClr val="D9D9D9"/>
                      </a:solidFill>
                      <a:prstDash val="solid"/>
                      <a:round/>
                      <a:headEnd type="none" w="sm" len="sm"/>
                      <a:tailEnd type="none" w="sm" len="sm"/>
                    </a:lnL>
                    <a:lnR w="9525" cap="flat" cmpd="sng" algn="ctr">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lgn="ctr">
                      <a:solidFill>
                        <a:srgbClr val="D9D9D9"/>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endParaRPr sz="1800" b="1" dirty="0">
                        <a:solidFill>
                          <a:srgbClr val="415665"/>
                        </a:solidFill>
                        <a:latin typeface="Source Sans Pro"/>
                        <a:ea typeface="Source Sans Pro"/>
                        <a:cs typeface="Source Sans Pro"/>
                        <a:sym typeface="Source Sans Pro"/>
                      </a:endParaRPr>
                    </a:p>
                  </a:txBody>
                  <a:tcPr marL="91425" marR="91425" marT="68575" marB="68575" anchor="ctr">
                    <a:lnL w="9525" cap="flat" cmpd="sng" algn="ctr">
                      <a:solidFill>
                        <a:srgbClr val="D9D9D9"/>
                      </a:solidFill>
                      <a:prstDash val="solid"/>
                      <a:round/>
                      <a:headEnd type="none" w="sm" len="sm"/>
                      <a:tailEnd type="none" w="sm" len="sm"/>
                    </a:lnL>
                    <a:lnR w="9525" cap="flat" cmpd="sng" algn="ctr">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lgn="ctr">
                      <a:solidFill>
                        <a:srgbClr val="D9D9D9"/>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endParaRPr sz="1800" b="1" dirty="0">
                        <a:solidFill>
                          <a:srgbClr val="415665"/>
                        </a:solidFill>
                        <a:latin typeface="Source Sans Pro"/>
                        <a:ea typeface="Source Sans Pro"/>
                        <a:cs typeface="Source Sans Pro"/>
                        <a:sym typeface="Source Sans Pro"/>
                      </a:endParaRPr>
                    </a:p>
                  </a:txBody>
                  <a:tcPr marL="91425" marR="91425" marT="68575" marB="68575" anchor="ctr">
                    <a:lnL w="9525" cap="flat" cmpd="sng" algn="ctr">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lgn="ctr">
                      <a:solidFill>
                        <a:srgbClr val="D9D9D9"/>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416784">
                <a:tc>
                  <a:txBody>
                    <a:bodyPr/>
                    <a:lstStyle/>
                    <a:p>
                      <a:pPr marL="0" lvl="0" indent="0" algn="ctr" rtl="0">
                        <a:spcBef>
                          <a:spcPts val="0"/>
                        </a:spcBef>
                        <a:spcAft>
                          <a:spcPts val="0"/>
                        </a:spcAft>
                        <a:buNone/>
                      </a:pPr>
                      <a:r>
                        <a:rPr lang="en-US" sz="1300" dirty="0">
                          <a:solidFill>
                            <a:schemeClr val="accent1">
                              <a:lumMod val="75000"/>
                            </a:schemeClr>
                          </a:solidFill>
                          <a:latin typeface="Dosis" panose="020B0604020202020204" charset="0"/>
                          <a:ea typeface="Source Sans Pro"/>
                          <a:cs typeface="Source Sans Pro"/>
                          <a:sym typeface="Source Sans Pro"/>
                        </a:rPr>
                        <a:t>Life Threatening Emergencies</a:t>
                      </a:r>
                      <a:endParaRPr sz="1300" dirty="0">
                        <a:solidFill>
                          <a:schemeClr val="accent1">
                            <a:lumMod val="75000"/>
                          </a:schemeClr>
                        </a:solidFill>
                        <a:latin typeface="Dosis" panose="020B0604020202020204" charset="0"/>
                        <a:ea typeface="Source Sans Pro"/>
                        <a:cs typeface="Source Sans Pro"/>
                        <a:sym typeface="Source Sans Pro"/>
                      </a:endParaRPr>
                    </a:p>
                  </a:txBody>
                  <a:tcPr marL="91425" marR="91425" marT="68575" marB="68575" anchor="ctr">
                    <a:lnL w="9525" cap="flat" cmpd="sng">
                      <a:solidFill>
                        <a:srgbClr val="D9D9D9"/>
                      </a:solidFill>
                      <a:prstDash val="solid"/>
                      <a:round/>
                      <a:headEnd type="none" w="sm" len="sm"/>
                      <a:tailEnd type="none" w="sm" len="sm"/>
                    </a:lnL>
                    <a:lnR w="9525" cap="flat" cmpd="sng" algn="ctr">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lgn="ctr">
                      <a:solidFill>
                        <a:srgbClr val="D9D9D9"/>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endParaRPr sz="1800" b="1" dirty="0">
                        <a:solidFill>
                          <a:srgbClr val="415665"/>
                        </a:solidFill>
                        <a:latin typeface="Source Sans Pro"/>
                        <a:ea typeface="Source Sans Pro"/>
                        <a:cs typeface="Source Sans Pro"/>
                        <a:sym typeface="Source Sans Pro"/>
                      </a:endParaRPr>
                    </a:p>
                  </a:txBody>
                  <a:tcPr marL="91425" marR="91425" marT="68575" marB="68575" anchor="ctr">
                    <a:lnL w="9525" cap="flat" cmpd="sng" algn="ctr">
                      <a:solidFill>
                        <a:srgbClr val="D9D9D9"/>
                      </a:solidFill>
                      <a:prstDash val="solid"/>
                      <a:round/>
                      <a:headEnd type="none" w="sm" len="sm"/>
                      <a:tailEnd type="none" w="sm" len="sm"/>
                    </a:lnL>
                    <a:lnR w="9525" cap="flat" cmpd="sng" algn="ctr">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lgn="ctr">
                      <a:solidFill>
                        <a:srgbClr val="D9D9D9"/>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endParaRPr sz="1800" b="1" dirty="0">
                        <a:solidFill>
                          <a:srgbClr val="415665"/>
                        </a:solidFill>
                        <a:latin typeface="Source Sans Pro"/>
                        <a:ea typeface="Source Sans Pro"/>
                        <a:cs typeface="Source Sans Pro"/>
                        <a:sym typeface="Source Sans Pro"/>
                      </a:endParaRPr>
                    </a:p>
                  </a:txBody>
                  <a:tcPr marL="91425" marR="91425" marT="68575" marB="68575" anchor="ctr">
                    <a:lnL w="9525" cap="flat" cmpd="sng" algn="ctr">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lgn="ctr">
                      <a:solidFill>
                        <a:srgbClr val="D9D9D9"/>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416784">
                <a:tc>
                  <a:txBody>
                    <a:bodyPr/>
                    <a:lstStyle/>
                    <a:p>
                      <a:pPr marL="0" lvl="0" indent="0" algn="ctr" rtl="0">
                        <a:spcBef>
                          <a:spcPts val="0"/>
                        </a:spcBef>
                        <a:spcAft>
                          <a:spcPts val="0"/>
                        </a:spcAft>
                        <a:buNone/>
                      </a:pPr>
                      <a:r>
                        <a:rPr lang="en-US" sz="1300" dirty="0">
                          <a:solidFill>
                            <a:schemeClr val="accent1">
                              <a:lumMod val="75000"/>
                            </a:schemeClr>
                          </a:solidFill>
                          <a:latin typeface="Dosis" panose="020B0604020202020204" charset="0"/>
                          <a:ea typeface="Source Sans Pro"/>
                          <a:cs typeface="Source Sans Pro"/>
                          <a:sym typeface="Source Sans Pro"/>
                        </a:rPr>
                        <a:t>Emergency Room Visits &amp; Emergent</a:t>
                      </a:r>
                      <a:r>
                        <a:rPr lang="en-US" sz="1300" baseline="0" dirty="0">
                          <a:solidFill>
                            <a:schemeClr val="accent1">
                              <a:lumMod val="75000"/>
                            </a:schemeClr>
                          </a:solidFill>
                          <a:latin typeface="Dosis" panose="020B0604020202020204" charset="0"/>
                          <a:ea typeface="Source Sans Pro"/>
                          <a:cs typeface="Source Sans Pro"/>
                          <a:sym typeface="Source Sans Pro"/>
                        </a:rPr>
                        <a:t> Medications</a:t>
                      </a:r>
                      <a:endParaRPr sz="1300" dirty="0">
                        <a:solidFill>
                          <a:schemeClr val="accent1">
                            <a:lumMod val="75000"/>
                          </a:schemeClr>
                        </a:solidFill>
                        <a:latin typeface="Dosis" panose="020B0604020202020204" charset="0"/>
                        <a:ea typeface="Source Sans Pro"/>
                        <a:cs typeface="Source Sans Pro"/>
                        <a:sym typeface="Source Sans Pro"/>
                      </a:endParaRPr>
                    </a:p>
                  </a:txBody>
                  <a:tcPr marL="91425" marR="91425" marT="68575" marB="68575" anchor="ctr">
                    <a:lnL w="9525" cap="flat" cmpd="sng">
                      <a:solidFill>
                        <a:srgbClr val="D9D9D9"/>
                      </a:solidFill>
                      <a:prstDash val="solid"/>
                      <a:round/>
                      <a:headEnd type="none" w="sm" len="sm"/>
                      <a:tailEnd type="none" w="sm" len="sm"/>
                    </a:lnL>
                    <a:lnR w="9525" cap="flat" cmpd="sng" algn="ctr">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lgn="ctr">
                      <a:solidFill>
                        <a:srgbClr val="D9D9D9"/>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endParaRPr sz="1800" b="1" dirty="0">
                        <a:solidFill>
                          <a:srgbClr val="415665"/>
                        </a:solidFill>
                        <a:latin typeface="Source Sans Pro"/>
                        <a:ea typeface="Source Sans Pro"/>
                        <a:cs typeface="Source Sans Pro"/>
                        <a:sym typeface="Source Sans Pro"/>
                      </a:endParaRPr>
                    </a:p>
                  </a:txBody>
                  <a:tcPr marL="91425" marR="91425" marT="68575" marB="68575" anchor="ctr">
                    <a:lnL w="9525" cap="flat" cmpd="sng" algn="ctr">
                      <a:solidFill>
                        <a:srgbClr val="D9D9D9"/>
                      </a:solidFill>
                      <a:prstDash val="solid"/>
                      <a:round/>
                      <a:headEnd type="none" w="sm" len="sm"/>
                      <a:tailEnd type="none" w="sm" len="sm"/>
                    </a:lnL>
                    <a:lnR w="9525" cap="flat" cmpd="sng" algn="ctr">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lgn="ctr">
                      <a:solidFill>
                        <a:srgbClr val="D9D9D9"/>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endParaRPr sz="1800" b="1" dirty="0">
                        <a:solidFill>
                          <a:srgbClr val="415665"/>
                        </a:solidFill>
                        <a:latin typeface="Source Sans Pro"/>
                        <a:ea typeface="Source Sans Pro"/>
                        <a:cs typeface="Source Sans Pro"/>
                        <a:sym typeface="Source Sans Pro"/>
                      </a:endParaRPr>
                    </a:p>
                  </a:txBody>
                  <a:tcPr marL="91425" marR="91425" marT="68575" marB="68575" anchor="ctr">
                    <a:lnL w="9525" cap="flat" cmpd="sng" algn="ctr">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lgn="ctr">
                      <a:solidFill>
                        <a:srgbClr val="D9D9D9"/>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478531">
                <a:tc>
                  <a:txBody>
                    <a:bodyPr/>
                    <a:lstStyle/>
                    <a:p>
                      <a:pPr marL="0" lvl="0" indent="0" algn="ctr" rtl="0">
                        <a:spcBef>
                          <a:spcPts val="0"/>
                        </a:spcBef>
                        <a:spcAft>
                          <a:spcPts val="0"/>
                        </a:spcAft>
                        <a:buNone/>
                      </a:pPr>
                      <a:r>
                        <a:rPr lang="en-US" sz="1300" dirty="0">
                          <a:solidFill>
                            <a:schemeClr val="accent1">
                              <a:lumMod val="75000"/>
                            </a:schemeClr>
                          </a:solidFill>
                          <a:latin typeface="Dosis" panose="020B0604020202020204" charset="0"/>
                          <a:ea typeface="Source Sans Pro"/>
                          <a:cs typeface="Source Sans Pro"/>
                          <a:sym typeface="Source Sans Pro"/>
                        </a:rPr>
                        <a:t>Inpatient Hospital Admissions Related</a:t>
                      </a:r>
                      <a:r>
                        <a:rPr lang="en-US" sz="1300" baseline="0" dirty="0">
                          <a:solidFill>
                            <a:schemeClr val="accent1">
                              <a:lumMod val="75000"/>
                            </a:schemeClr>
                          </a:solidFill>
                          <a:latin typeface="Dosis" panose="020B0604020202020204" charset="0"/>
                          <a:ea typeface="Source Sans Pro"/>
                          <a:cs typeface="Source Sans Pro"/>
                          <a:sym typeface="Source Sans Pro"/>
                        </a:rPr>
                        <a:t> to Emergency Conditions</a:t>
                      </a:r>
                      <a:endParaRPr sz="1300" dirty="0">
                        <a:solidFill>
                          <a:schemeClr val="accent1">
                            <a:lumMod val="75000"/>
                          </a:schemeClr>
                        </a:solidFill>
                        <a:latin typeface="Dosis" panose="020B0604020202020204" charset="0"/>
                        <a:ea typeface="Source Sans Pro"/>
                        <a:cs typeface="Source Sans Pro"/>
                        <a:sym typeface="Source Sans Pro"/>
                      </a:endParaRPr>
                    </a:p>
                  </a:txBody>
                  <a:tcPr marL="91425" marR="91425" marT="68575" marB="68575" anchor="ctr">
                    <a:lnL w="9525" cap="flat" cmpd="sng">
                      <a:solidFill>
                        <a:srgbClr val="D9D9D9"/>
                      </a:solidFill>
                      <a:prstDash val="solid"/>
                      <a:round/>
                      <a:headEnd type="none" w="sm" len="sm"/>
                      <a:tailEnd type="none" w="sm" len="sm"/>
                    </a:lnL>
                    <a:lnR w="9525" cap="flat" cmpd="sng" algn="ctr">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endParaRPr sz="1800" b="1" dirty="0">
                        <a:solidFill>
                          <a:srgbClr val="415665"/>
                        </a:solidFill>
                        <a:latin typeface="Source Sans Pro"/>
                        <a:ea typeface="Source Sans Pro"/>
                        <a:cs typeface="Source Sans Pro"/>
                        <a:sym typeface="Source Sans Pro"/>
                      </a:endParaRPr>
                    </a:p>
                  </a:txBody>
                  <a:tcPr marL="91425" marR="91425" marT="68575" marB="68575" anchor="ctr">
                    <a:lnL w="9525" cap="flat" cmpd="sng" algn="ctr">
                      <a:solidFill>
                        <a:srgbClr val="D9D9D9"/>
                      </a:solidFill>
                      <a:prstDash val="solid"/>
                      <a:round/>
                      <a:headEnd type="none" w="sm" len="sm"/>
                      <a:tailEnd type="none" w="sm" len="sm"/>
                    </a:lnL>
                    <a:lnR w="9525" cap="flat" cmpd="sng" algn="ctr">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endParaRPr sz="1800" b="1" dirty="0">
                        <a:solidFill>
                          <a:srgbClr val="415665"/>
                        </a:solidFill>
                        <a:latin typeface="Source Sans Pro"/>
                        <a:ea typeface="Source Sans Pro"/>
                        <a:cs typeface="Source Sans Pro"/>
                        <a:sym typeface="Source Sans Pro"/>
                      </a:endParaRPr>
                    </a:p>
                  </a:txBody>
                  <a:tcPr marL="91425" marR="91425" marT="68575" marB="68575" anchor="ctr">
                    <a:lnL w="9525" cap="flat" cmpd="sng" algn="ctr">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bl>
          </a:graphicData>
        </a:graphic>
      </p:graphicFrame>
      <p:sp>
        <p:nvSpPr>
          <p:cNvPr id="229" name="Google Shape;229;p24"/>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22</a:t>
            </a:fld>
            <a:endParaRPr dirty="0"/>
          </a:p>
        </p:txBody>
      </p:sp>
      <p:grpSp>
        <p:nvGrpSpPr>
          <p:cNvPr id="230" name="Google Shape;230;p24"/>
          <p:cNvGrpSpPr/>
          <p:nvPr/>
        </p:nvGrpSpPr>
        <p:grpSpPr>
          <a:xfrm>
            <a:off x="7490510" y="872958"/>
            <a:ext cx="1629866" cy="3723037"/>
            <a:chOff x="5160100" y="1609475"/>
            <a:chExt cx="975300" cy="2005375"/>
          </a:xfrm>
        </p:grpSpPr>
        <p:sp>
          <p:nvSpPr>
            <p:cNvPr id="231" name="Google Shape;231;p24"/>
            <p:cNvSpPr/>
            <p:nvPr/>
          </p:nvSpPr>
          <p:spPr>
            <a:xfrm>
              <a:off x="5160100" y="1609475"/>
              <a:ext cx="975300" cy="2005375"/>
            </a:xfrm>
            <a:custGeom>
              <a:avLst/>
              <a:gdLst/>
              <a:ahLst/>
              <a:cxnLst/>
              <a:rect l="l" t="t" r="r" b="b"/>
              <a:pathLst>
                <a:path w="39012" h="80215" extrusionOk="0">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232;p24"/>
            <p:cNvSpPr/>
            <p:nvPr/>
          </p:nvSpPr>
          <p:spPr>
            <a:xfrm>
              <a:off x="5160100" y="1609475"/>
              <a:ext cx="975300" cy="2005375"/>
            </a:xfrm>
            <a:custGeom>
              <a:avLst/>
              <a:gdLst/>
              <a:ahLst/>
              <a:cxnLst/>
              <a:rect l="l" t="t" r="r" b="b"/>
              <a:pathLst>
                <a:path w="39012" h="80215" extrusionOk="0">
                  <a:moveTo>
                    <a:pt x="20115" y="366"/>
                  </a:moveTo>
                  <a:lnTo>
                    <a:pt x="20725" y="488"/>
                  </a:lnTo>
                  <a:lnTo>
                    <a:pt x="21274" y="731"/>
                  </a:lnTo>
                  <a:lnTo>
                    <a:pt x="21822" y="1036"/>
                  </a:lnTo>
                  <a:lnTo>
                    <a:pt x="22127" y="1219"/>
                  </a:lnTo>
                  <a:lnTo>
                    <a:pt x="22371" y="1524"/>
                  </a:lnTo>
                  <a:lnTo>
                    <a:pt x="22554" y="1768"/>
                  </a:lnTo>
                  <a:lnTo>
                    <a:pt x="22736" y="2072"/>
                  </a:lnTo>
                  <a:lnTo>
                    <a:pt x="23041" y="2743"/>
                  </a:lnTo>
                  <a:lnTo>
                    <a:pt x="23163" y="3413"/>
                  </a:lnTo>
                  <a:lnTo>
                    <a:pt x="23285" y="4206"/>
                  </a:lnTo>
                  <a:lnTo>
                    <a:pt x="23346" y="4998"/>
                  </a:lnTo>
                  <a:lnTo>
                    <a:pt x="23285" y="5791"/>
                  </a:lnTo>
                  <a:lnTo>
                    <a:pt x="23163" y="6583"/>
                  </a:lnTo>
                  <a:lnTo>
                    <a:pt x="22858" y="7924"/>
                  </a:lnTo>
                  <a:lnTo>
                    <a:pt x="22615" y="8533"/>
                  </a:lnTo>
                  <a:lnTo>
                    <a:pt x="22371" y="9204"/>
                  </a:lnTo>
                  <a:lnTo>
                    <a:pt x="22310" y="9326"/>
                  </a:lnTo>
                  <a:lnTo>
                    <a:pt x="22188" y="9509"/>
                  </a:lnTo>
                  <a:lnTo>
                    <a:pt x="21883" y="9752"/>
                  </a:lnTo>
                  <a:lnTo>
                    <a:pt x="21152" y="10179"/>
                  </a:lnTo>
                  <a:lnTo>
                    <a:pt x="20420" y="10606"/>
                  </a:lnTo>
                  <a:lnTo>
                    <a:pt x="19994" y="10789"/>
                  </a:lnTo>
                  <a:lnTo>
                    <a:pt x="19567" y="10850"/>
                  </a:lnTo>
                  <a:lnTo>
                    <a:pt x="19201" y="10850"/>
                  </a:lnTo>
                  <a:lnTo>
                    <a:pt x="18774" y="10667"/>
                  </a:lnTo>
                  <a:lnTo>
                    <a:pt x="17982" y="10240"/>
                  </a:lnTo>
                  <a:lnTo>
                    <a:pt x="17251" y="9813"/>
                  </a:lnTo>
                  <a:lnTo>
                    <a:pt x="16946" y="9570"/>
                  </a:lnTo>
                  <a:lnTo>
                    <a:pt x="16763" y="9387"/>
                  </a:lnTo>
                  <a:lnTo>
                    <a:pt x="16702" y="9265"/>
                  </a:lnTo>
                  <a:lnTo>
                    <a:pt x="16519" y="8777"/>
                  </a:lnTo>
                  <a:lnTo>
                    <a:pt x="16336" y="8351"/>
                  </a:lnTo>
                  <a:lnTo>
                    <a:pt x="16093" y="7497"/>
                  </a:lnTo>
                  <a:lnTo>
                    <a:pt x="15910" y="6705"/>
                  </a:lnTo>
                  <a:lnTo>
                    <a:pt x="15788" y="5912"/>
                  </a:lnTo>
                  <a:lnTo>
                    <a:pt x="15727" y="5120"/>
                  </a:lnTo>
                  <a:lnTo>
                    <a:pt x="15727" y="4328"/>
                  </a:lnTo>
                  <a:lnTo>
                    <a:pt x="15849" y="3474"/>
                  </a:lnTo>
                  <a:lnTo>
                    <a:pt x="15971" y="2804"/>
                  </a:lnTo>
                  <a:lnTo>
                    <a:pt x="16275" y="2194"/>
                  </a:lnTo>
                  <a:lnTo>
                    <a:pt x="16641" y="1585"/>
                  </a:lnTo>
                  <a:lnTo>
                    <a:pt x="16824" y="1341"/>
                  </a:lnTo>
                  <a:lnTo>
                    <a:pt x="17129" y="1097"/>
                  </a:lnTo>
                  <a:lnTo>
                    <a:pt x="17677" y="731"/>
                  </a:lnTo>
                  <a:lnTo>
                    <a:pt x="18226" y="549"/>
                  </a:lnTo>
                  <a:lnTo>
                    <a:pt x="18896" y="427"/>
                  </a:lnTo>
                  <a:lnTo>
                    <a:pt x="19506" y="366"/>
                  </a:lnTo>
                  <a:close/>
                  <a:moveTo>
                    <a:pt x="27491" y="19566"/>
                  </a:moveTo>
                  <a:lnTo>
                    <a:pt x="27491" y="19566"/>
                  </a:lnTo>
                  <a:lnTo>
                    <a:pt x="27491" y="19566"/>
                  </a:lnTo>
                  <a:close/>
                  <a:moveTo>
                    <a:pt x="19323" y="32732"/>
                  </a:moveTo>
                  <a:lnTo>
                    <a:pt x="19201" y="32854"/>
                  </a:lnTo>
                  <a:lnTo>
                    <a:pt x="19140" y="33037"/>
                  </a:lnTo>
                  <a:lnTo>
                    <a:pt x="19140" y="33219"/>
                  </a:lnTo>
                  <a:lnTo>
                    <a:pt x="19201" y="33341"/>
                  </a:lnTo>
                  <a:lnTo>
                    <a:pt x="19262" y="33463"/>
                  </a:lnTo>
                  <a:lnTo>
                    <a:pt x="19567" y="33463"/>
                  </a:lnTo>
                  <a:lnTo>
                    <a:pt x="19628" y="33341"/>
                  </a:lnTo>
                  <a:lnTo>
                    <a:pt x="19689" y="33280"/>
                  </a:lnTo>
                  <a:lnTo>
                    <a:pt x="19628" y="33097"/>
                  </a:lnTo>
                  <a:lnTo>
                    <a:pt x="19567" y="33280"/>
                  </a:lnTo>
                  <a:lnTo>
                    <a:pt x="19445" y="33280"/>
                  </a:lnTo>
                  <a:lnTo>
                    <a:pt x="19384" y="33097"/>
                  </a:lnTo>
                  <a:lnTo>
                    <a:pt x="19384" y="32915"/>
                  </a:lnTo>
                  <a:lnTo>
                    <a:pt x="19384" y="32854"/>
                  </a:lnTo>
                  <a:lnTo>
                    <a:pt x="19506" y="32793"/>
                  </a:lnTo>
                  <a:lnTo>
                    <a:pt x="19384" y="32732"/>
                  </a:lnTo>
                  <a:close/>
                  <a:moveTo>
                    <a:pt x="5060" y="39437"/>
                  </a:moveTo>
                  <a:lnTo>
                    <a:pt x="4877" y="39619"/>
                  </a:lnTo>
                  <a:lnTo>
                    <a:pt x="4572" y="40046"/>
                  </a:lnTo>
                  <a:lnTo>
                    <a:pt x="4146" y="40412"/>
                  </a:lnTo>
                  <a:lnTo>
                    <a:pt x="3597" y="40717"/>
                  </a:lnTo>
                  <a:lnTo>
                    <a:pt x="3109" y="40960"/>
                  </a:lnTo>
                  <a:lnTo>
                    <a:pt x="3414" y="40960"/>
                  </a:lnTo>
                  <a:lnTo>
                    <a:pt x="3780" y="40899"/>
                  </a:lnTo>
                  <a:lnTo>
                    <a:pt x="4085" y="40778"/>
                  </a:lnTo>
                  <a:lnTo>
                    <a:pt x="4329" y="40534"/>
                  </a:lnTo>
                  <a:lnTo>
                    <a:pt x="4572" y="40290"/>
                  </a:lnTo>
                  <a:lnTo>
                    <a:pt x="4816" y="40046"/>
                  </a:lnTo>
                  <a:lnTo>
                    <a:pt x="4938" y="39741"/>
                  </a:lnTo>
                  <a:lnTo>
                    <a:pt x="5060" y="39437"/>
                  </a:lnTo>
                  <a:close/>
                  <a:moveTo>
                    <a:pt x="34013" y="39437"/>
                  </a:moveTo>
                  <a:lnTo>
                    <a:pt x="34074" y="39741"/>
                  </a:lnTo>
                  <a:lnTo>
                    <a:pt x="34257" y="40046"/>
                  </a:lnTo>
                  <a:lnTo>
                    <a:pt x="34440" y="40290"/>
                  </a:lnTo>
                  <a:lnTo>
                    <a:pt x="34683" y="40534"/>
                  </a:lnTo>
                  <a:lnTo>
                    <a:pt x="34988" y="40778"/>
                  </a:lnTo>
                  <a:lnTo>
                    <a:pt x="35293" y="40899"/>
                  </a:lnTo>
                  <a:lnTo>
                    <a:pt x="35598" y="40960"/>
                  </a:lnTo>
                  <a:lnTo>
                    <a:pt x="35963" y="40960"/>
                  </a:lnTo>
                  <a:lnTo>
                    <a:pt x="35598" y="40839"/>
                  </a:lnTo>
                  <a:lnTo>
                    <a:pt x="35232" y="40656"/>
                  </a:lnTo>
                  <a:lnTo>
                    <a:pt x="35171" y="40595"/>
                  </a:lnTo>
                  <a:lnTo>
                    <a:pt x="34805" y="40351"/>
                  </a:lnTo>
                  <a:lnTo>
                    <a:pt x="34500" y="40046"/>
                  </a:lnTo>
                  <a:lnTo>
                    <a:pt x="34013" y="39437"/>
                  </a:lnTo>
                  <a:close/>
                  <a:moveTo>
                    <a:pt x="20908" y="57905"/>
                  </a:moveTo>
                  <a:lnTo>
                    <a:pt x="20908" y="57905"/>
                  </a:lnTo>
                  <a:lnTo>
                    <a:pt x="20908" y="57905"/>
                  </a:lnTo>
                  <a:close/>
                  <a:moveTo>
                    <a:pt x="15361" y="56138"/>
                  </a:moveTo>
                  <a:lnTo>
                    <a:pt x="15239" y="56442"/>
                  </a:lnTo>
                  <a:lnTo>
                    <a:pt x="15117" y="56747"/>
                  </a:lnTo>
                  <a:lnTo>
                    <a:pt x="15117" y="57052"/>
                  </a:lnTo>
                  <a:lnTo>
                    <a:pt x="15178" y="57418"/>
                  </a:lnTo>
                  <a:lnTo>
                    <a:pt x="15239" y="57722"/>
                  </a:lnTo>
                  <a:lnTo>
                    <a:pt x="15422" y="57966"/>
                  </a:lnTo>
                  <a:lnTo>
                    <a:pt x="15605" y="58210"/>
                  </a:lnTo>
                  <a:lnTo>
                    <a:pt x="15910" y="58454"/>
                  </a:lnTo>
                  <a:lnTo>
                    <a:pt x="16153" y="58576"/>
                  </a:lnTo>
                  <a:lnTo>
                    <a:pt x="16519" y="58698"/>
                  </a:lnTo>
                  <a:lnTo>
                    <a:pt x="16824" y="58698"/>
                  </a:lnTo>
                  <a:lnTo>
                    <a:pt x="17129" y="58637"/>
                  </a:lnTo>
                  <a:lnTo>
                    <a:pt x="17434" y="58576"/>
                  </a:lnTo>
                  <a:lnTo>
                    <a:pt x="17738" y="58393"/>
                  </a:lnTo>
                  <a:lnTo>
                    <a:pt x="17982" y="58210"/>
                  </a:lnTo>
                  <a:lnTo>
                    <a:pt x="18165" y="57905"/>
                  </a:lnTo>
                  <a:lnTo>
                    <a:pt x="17860" y="58149"/>
                  </a:lnTo>
                  <a:lnTo>
                    <a:pt x="17555" y="58332"/>
                  </a:lnTo>
                  <a:lnTo>
                    <a:pt x="17312" y="58454"/>
                  </a:lnTo>
                  <a:lnTo>
                    <a:pt x="17068" y="58515"/>
                  </a:lnTo>
                  <a:lnTo>
                    <a:pt x="16763" y="58515"/>
                  </a:lnTo>
                  <a:lnTo>
                    <a:pt x="16519" y="58454"/>
                  </a:lnTo>
                  <a:lnTo>
                    <a:pt x="16275" y="58393"/>
                  </a:lnTo>
                  <a:lnTo>
                    <a:pt x="16032" y="58271"/>
                  </a:lnTo>
                  <a:lnTo>
                    <a:pt x="15849" y="58088"/>
                  </a:lnTo>
                  <a:lnTo>
                    <a:pt x="15666" y="57905"/>
                  </a:lnTo>
                  <a:lnTo>
                    <a:pt x="15422" y="57540"/>
                  </a:lnTo>
                  <a:lnTo>
                    <a:pt x="15300" y="57052"/>
                  </a:lnTo>
                  <a:lnTo>
                    <a:pt x="15300" y="56625"/>
                  </a:lnTo>
                  <a:lnTo>
                    <a:pt x="15361" y="56138"/>
                  </a:lnTo>
                  <a:close/>
                  <a:moveTo>
                    <a:pt x="23651" y="56138"/>
                  </a:moveTo>
                  <a:lnTo>
                    <a:pt x="23712" y="56442"/>
                  </a:lnTo>
                  <a:lnTo>
                    <a:pt x="23773" y="56747"/>
                  </a:lnTo>
                  <a:lnTo>
                    <a:pt x="23773" y="57052"/>
                  </a:lnTo>
                  <a:lnTo>
                    <a:pt x="23712" y="57357"/>
                  </a:lnTo>
                  <a:lnTo>
                    <a:pt x="23590" y="57601"/>
                  </a:lnTo>
                  <a:lnTo>
                    <a:pt x="23407" y="57905"/>
                  </a:lnTo>
                  <a:lnTo>
                    <a:pt x="23224" y="58088"/>
                  </a:lnTo>
                  <a:lnTo>
                    <a:pt x="22919" y="58271"/>
                  </a:lnTo>
                  <a:lnTo>
                    <a:pt x="22676" y="58393"/>
                  </a:lnTo>
                  <a:lnTo>
                    <a:pt x="22432" y="58454"/>
                  </a:lnTo>
                  <a:lnTo>
                    <a:pt x="22127" y="58515"/>
                  </a:lnTo>
                  <a:lnTo>
                    <a:pt x="21883" y="58454"/>
                  </a:lnTo>
                  <a:lnTo>
                    <a:pt x="21578" y="58393"/>
                  </a:lnTo>
                  <a:lnTo>
                    <a:pt x="21335" y="58271"/>
                  </a:lnTo>
                  <a:lnTo>
                    <a:pt x="21091" y="58088"/>
                  </a:lnTo>
                  <a:lnTo>
                    <a:pt x="20908" y="57905"/>
                  </a:lnTo>
                  <a:lnTo>
                    <a:pt x="21091" y="58210"/>
                  </a:lnTo>
                  <a:lnTo>
                    <a:pt x="21335" y="58393"/>
                  </a:lnTo>
                  <a:lnTo>
                    <a:pt x="21578" y="58576"/>
                  </a:lnTo>
                  <a:lnTo>
                    <a:pt x="21883" y="58637"/>
                  </a:lnTo>
                  <a:lnTo>
                    <a:pt x="22249" y="58698"/>
                  </a:lnTo>
                  <a:lnTo>
                    <a:pt x="22554" y="58698"/>
                  </a:lnTo>
                  <a:lnTo>
                    <a:pt x="22858" y="58576"/>
                  </a:lnTo>
                  <a:lnTo>
                    <a:pt x="23163" y="58454"/>
                  </a:lnTo>
                  <a:lnTo>
                    <a:pt x="23407" y="58210"/>
                  </a:lnTo>
                  <a:lnTo>
                    <a:pt x="23590" y="57966"/>
                  </a:lnTo>
                  <a:lnTo>
                    <a:pt x="23773" y="57722"/>
                  </a:lnTo>
                  <a:lnTo>
                    <a:pt x="23895" y="57357"/>
                  </a:lnTo>
                  <a:lnTo>
                    <a:pt x="23895" y="57052"/>
                  </a:lnTo>
                  <a:lnTo>
                    <a:pt x="23895" y="56747"/>
                  </a:lnTo>
                  <a:lnTo>
                    <a:pt x="23834" y="56442"/>
                  </a:lnTo>
                  <a:lnTo>
                    <a:pt x="23651" y="56138"/>
                  </a:lnTo>
                  <a:close/>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21883" y="10118"/>
                  </a:moveTo>
                  <a:lnTo>
                    <a:pt x="22066" y="12191"/>
                  </a:lnTo>
                  <a:lnTo>
                    <a:pt x="22066" y="12313"/>
                  </a:lnTo>
                  <a:lnTo>
                    <a:pt x="22127" y="12434"/>
                  </a:lnTo>
                  <a:lnTo>
                    <a:pt x="22371" y="12617"/>
                  </a:lnTo>
                  <a:lnTo>
                    <a:pt x="22676" y="12739"/>
                  </a:lnTo>
                  <a:lnTo>
                    <a:pt x="23224" y="13105"/>
                  </a:lnTo>
                  <a:lnTo>
                    <a:pt x="24321" y="13836"/>
                  </a:lnTo>
                  <a:lnTo>
                    <a:pt x="22493" y="14141"/>
                  </a:lnTo>
                  <a:lnTo>
                    <a:pt x="22493" y="14141"/>
                  </a:lnTo>
                  <a:lnTo>
                    <a:pt x="24138" y="14080"/>
                  </a:lnTo>
                  <a:lnTo>
                    <a:pt x="25784" y="14080"/>
                  </a:lnTo>
                  <a:lnTo>
                    <a:pt x="26637" y="14141"/>
                  </a:lnTo>
                  <a:lnTo>
                    <a:pt x="27491" y="14324"/>
                  </a:lnTo>
                  <a:lnTo>
                    <a:pt x="27918" y="14446"/>
                  </a:lnTo>
                  <a:lnTo>
                    <a:pt x="28344" y="14629"/>
                  </a:lnTo>
                  <a:lnTo>
                    <a:pt x="28710" y="14812"/>
                  </a:lnTo>
                  <a:lnTo>
                    <a:pt x="29076" y="15055"/>
                  </a:lnTo>
                  <a:lnTo>
                    <a:pt x="29319" y="15421"/>
                  </a:lnTo>
                  <a:lnTo>
                    <a:pt x="29624" y="15787"/>
                  </a:lnTo>
                  <a:lnTo>
                    <a:pt x="30051" y="16518"/>
                  </a:lnTo>
                  <a:lnTo>
                    <a:pt x="30417" y="17311"/>
                  </a:lnTo>
                  <a:lnTo>
                    <a:pt x="30539" y="17676"/>
                  </a:lnTo>
                  <a:lnTo>
                    <a:pt x="30599" y="18103"/>
                  </a:lnTo>
                  <a:lnTo>
                    <a:pt x="30660" y="19017"/>
                  </a:lnTo>
                  <a:lnTo>
                    <a:pt x="30660" y="19932"/>
                  </a:lnTo>
                  <a:lnTo>
                    <a:pt x="30599" y="20846"/>
                  </a:lnTo>
                  <a:lnTo>
                    <a:pt x="30599" y="21151"/>
                  </a:lnTo>
                  <a:lnTo>
                    <a:pt x="30660" y="21455"/>
                  </a:lnTo>
                  <a:lnTo>
                    <a:pt x="31026" y="23345"/>
                  </a:lnTo>
                  <a:lnTo>
                    <a:pt x="31270" y="25235"/>
                  </a:lnTo>
                  <a:lnTo>
                    <a:pt x="31331" y="26149"/>
                  </a:lnTo>
                  <a:lnTo>
                    <a:pt x="31331" y="27063"/>
                  </a:lnTo>
                  <a:lnTo>
                    <a:pt x="31392" y="27429"/>
                  </a:lnTo>
                  <a:lnTo>
                    <a:pt x="31514" y="27795"/>
                  </a:lnTo>
                  <a:lnTo>
                    <a:pt x="31697" y="28160"/>
                  </a:lnTo>
                  <a:lnTo>
                    <a:pt x="31879" y="28465"/>
                  </a:lnTo>
                  <a:lnTo>
                    <a:pt x="32123" y="28770"/>
                  </a:lnTo>
                  <a:lnTo>
                    <a:pt x="32306" y="29136"/>
                  </a:lnTo>
                  <a:lnTo>
                    <a:pt x="32611" y="29928"/>
                  </a:lnTo>
                  <a:lnTo>
                    <a:pt x="32916" y="30781"/>
                  </a:lnTo>
                  <a:lnTo>
                    <a:pt x="33220" y="31696"/>
                  </a:lnTo>
                  <a:lnTo>
                    <a:pt x="33342" y="32366"/>
                  </a:lnTo>
                  <a:lnTo>
                    <a:pt x="33525" y="33097"/>
                  </a:lnTo>
                  <a:lnTo>
                    <a:pt x="33708" y="34499"/>
                  </a:lnTo>
                  <a:lnTo>
                    <a:pt x="33830" y="35536"/>
                  </a:lnTo>
                  <a:lnTo>
                    <a:pt x="34074" y="36511"/>
                  </a:lnTo>
                  <a:lnTo>
                    <a:pt x="34379" y="37547"/>
                  </a:lnTo>
                  <a:lnTo>
                    <a:pt x="34805" y="38461"/>
                  </a:lnTo>
                  <a:lnTo>
                    <a:pt x="34440" y="38522"/>
                  </a:lnTo>
                  <a:lnTo>
                    <a:pt x="34257" y="38644"/>
                  </a:lnTo>
                  <a:lnTo>
                    <a:pt x="34196" y="38705"/>
                  </a:lnTo>
                  <a:lnTo>
                    <a:pt x="34135" y="38827"/>
                  </a:lnTo>
                  <a:lnTo>
                    <a:pt x="34257" y="38888"/>
                  </a:lnTo>
                  <a:lnTo>
                    <a:pt x="34500" y="38827"/>
                  </a:lnTo>
                  <a:lnTo>
                    <a:pt x="34927" y="38705"/>
                  </a:lnTo>
                  <a:lnTo>
                    <a:pt x="35354" y="38705"/>
                  </a:lnTo>
                  <a:lnTo>
                    <a:pt x="35720" y="38766"/>
                  </a:lnTo>
                  <a:lnTo>
                    <a:pt x="36085" y="39010"/>
                  </a:lnTo>
                  <a:lnTo>
                    <a:pt x="36512" y="39376"/>
                  </a:lnTo>
                  <a:lnTo>
                    <a:pt x="36878" y="39802"/>
                  </a:lnTo>
                  <a:lnTo>
                    <a:pt x="37609" y="40717"/>
                  </a:lnTo>
                  <a:lnTo>
                    <a:pt x="37975" y="41143"/>
                  </a:lnTo>
                  <a:lnTo>
                    <a:pt x="38402" y="41509"/>
                  </a:lnTo>
                  <a:lnTo>
                    <a:pt x="38706" y="41753"/>
                  </a:lnTo>
                  <a:lnTo>
                    <a:pt x="38767" y="41814"/>
                  </a:lnTo>
                  <a:lnTo>
                    <a:pt x="38767" y="41875"/>
                  </a:lnTo>
                  <a:lnTo>
                    <a:pt x="38767" y="41936"/>
                  </a:lnTo>
                  <a:lnTo>
                    <a:pt x="38645" y="41997"/>
                  </a:lnTo>
                  <a:lnTo>
                    <a:pt x="38280" y="41997"/>
                  </a:lnTo>
                  <a:lnTo>
                    <a:pt x="37914" y="41875"/>
                  </a:lnTo>
                  <a:lnTo>
                    <a:pt x="37609" y="41753"/>
                  </a:lnTo>
                  <a:lnTo>
                    <a:pt x="37426" y="41570"/>
                  </a:lnTo>
                  <a:lnTo>
                    <a:pt x="37000" y="41204"/>
                  </a:lnTo>
                  <a:lnTo>
                    <a:pt x="36878" y="41082"/>
                  </a:lnTo>
                  <a:lnTo>
                    <a:pt x="36634" y="41021"/>
                  </a:lnTo>
                  <a:lnTo>
                    <a:pt x="36451" y="40960"/>
                  </a:lnTo>
                  <a:lnTo>
                    <a:pt x="36390" y="41021"/>
                  </a:lnTo>
                  <a:lnTo>
                    <a:pt x="36390" y="41143"/>
                  </a:lnTo>
                  <a:lnTo>
                    <a:pt x="36390" y="41326"/>
                  </a:lnTo>
                  <a:lnTo>
                    <a:pt x="36451" y="41570"/>
                  </a:lnTo>
                  <a:lnTo>
                    <a:pt x="36695" y="42119"/>
                  </a:lnTo>
                  <a:lnTo>
                    <a:pt x="37000" y="42667"/>
                  </a:lnTo>
                  <a:lnTo>
                    <a:pt x="37609" y="43764"/>
                  </a:lnTo>
                  <a:lnTo>
                    <a:pt x="37792" y="44069"/>
                  </a:lnTo>
                  <a:lnTo>
                    <a:pt x="37914" y="44191"/>
                  </a:lnTo>
                  <a:lnTo>
                    <a:pt x="37914" y="44374"/>
                  </a:lnTo>
                  <a:lnTo>
                    <a:pt x="37914" y="44496"/>
                  </a:lnTo>
                  <a:lnTo>
                    <a:pt x="37853" y="44557"/>
                  </a:lnTo>
                  <a:lnTo>
                    <a:pt x="37792" y="44557"/>
                  </a:lnTo>
                  <a:lnTo>
                    <a:pt x="37670" y="44496"/>
                  </a:lnTo>
                  <a:lnTo>
                    <a:pt x="37487" y="44374"/>
                  </a:lnTo>
                  <a:lnTo>
                    <a:pt x="37365" y="44252"/>
                  </a:lnTo>
                  <a:lnTo>
                    <a:pt x="36817" y="43399"/>
                  </a:lnTo>
                  <a:lnTo>
                    <a:pt x="36512" y="42972"/>
                  </a:lnTo>
                  <a:lnTo>
                    <a:pt x="36207" y="42606"/>
                  </a:lnTo>
                  <a:lnTo>
                    <a:pt x="36024" y="42545"/>
                  </a:lnTo>
                  <a:lnTo>
                    <a:pt x="35902" y="42484"/>
                  </a:lnTo>
                  <a:lnTo>
                    <a:pt x="35781" y="42606"/>
                  </a:lnTo>
                  <a:lnTo>
                    <a:pt x="35720" y="42789"/>
                  </a:lnTo>
                  <a:lnTo>
                    <a:pt x="35781" y="43094"/>
                  </a:lnTo>
                  <a:lnTo>
                    <a:pt x="35841" y="43399"/>
                  </a:lnTo>
                  <a:lnTo>
                    <a:pt x="36268" y="44496"/>
                  </a:lnTo>
                  <a:lnTo>
                    <a:pt x="36390" y="44861"/>
                  </a:lnTo>
                  <a:lnTo>
                    <a:pt x="36512" y="45288"/>
                  </a:lnTo>
                  <a:lnTo>
                    <a:pt x="36512" y="45471"/>
                  </a:lnTo>
                  <a:lnTo>
                    <a:pt x="36451" y="45593"/>
                  </a:lnTo>
                  <a:lnTo>
                    <a:pt x="36390" y="45654"/>
                  </a:lnTo>
                  <a:lnTo>
                    <a:pt x="36329" y="45715"/>
                  </a:lnTo>
                  <a:lnTo>
                    <a:pt x="36268" y="45654"/>
                  </a:lnTo>
                  <a:lnTo>
                    <a:pt x="36207" y="45593"/>
                  </a:lnTo>
                  <a:lnTo>
                    <a:pt x="36085" y="45410"/>
                  </a:lnTo>
                  <a:lnTo>
                    <a:pt x="35963" y="45166"/>
                  </a:lnTo>
                  <a:lnTo>
                    <a:pt x="35781" y="44739"/>
                  </a:lnTo>
                  <a:lnTo>
                    <a:pt x="35354" y="43642"/>
                  </a:lnTo>
                  <a:lnTo>
                    <a:pt x="35232" y="43216"/>
                  </a:lnTo>
                  <a:lnTo>
                    <a:pt x="35110" y="42972"/>
                  </a:lnTo>
                  <a:lnTo>
                    <a:pt x="35049" y="42911"/>
                  </a:lnTo>
                  <a:lnTo>
                    <a:pt x="34866" y="42911"/>
                  </a:lnTo>
                  <a:lnTo>
                    <a:pt x="34805" y="42972"/>
                  </a:lnTo>
                  <a:lnTo>
                    <a:pt x="34744" y="43216"/>
                  </a:lnTo>
                  <a:lnTo>
                    <a:pt x="34744" y="43642"/>
                  </a:lnTo>
                  <a:lnTo>
                    <a:pt x="34805" y="44739"/>
                  </a:lnTo>
                  <a:lnTo>
                    <a:pt x="34866" y="45166"/>
                  </a:lnTo>
                  <a:lnTo>
                    <a:pt x="34805" y="45410"/>
                  </a:lnTo>
                  <a:lnTo>
                    <a:pt x="34744" y="45593"/>
                  </a:lnTo>
                  <a:lnTo>
                    <a:pt x="34622" y="45654"/>
                  </a:lnTo>
                  <a:lnTo>
                    <a:pt x="34561" y="45593"/>
                  </a:lnTo>
                  <a:lnTo>
                    <a:pt x="34440" y="45349"/>
                  </a:lnTo>
                  <a:lnTo>
                    <a:pt x="34379" y="44800"/>
                  </a:lnTo>
                  <a:lnTo>
                    <a:pt x="34318" y="44130"/>
                  </a:lnTo>
                  <a:lnTo>
                    <a:pt x="34318" y="43825"/>
                  </a:lnTo>
                  <a:lnTo>
                    <a:pt x="34196" y="43338"/>
                  </a:lnTo>
                  <a:lnTo>
                    <a:pt x="34135" y="43094"/>
                  </a:lnTo>
                  <a:lnTo>
                    <a:pt x="34074" y="42911"/>
                  </a:lnTo>
                  <a:lnTo>
                    <a:pt x="33891" y="42850"/>
                  </a:lnTo>
                  <a:lnTo>
                    <a:pt x="33769" y="42911"/>
                  </a:lnTo>
                  <a:lnTo>
                    <a:pt x="33647" y="42972"/>
                  </a:lnTo>
                  <a:lnTo>
                    <a:pt x="33647" y="43094"/>
                  </a:lnTo>
                  <a:lnTo>
                    <a:pt x="33586" y="43338"/>
                  </a:lnTo>
                  <a:lnTo>
                    <a:pt x="33647" y="43825"/>
                  </a:lnTo>
                  <a:lnTo>
                    <a:pt x="33647" y="44252"/>
                  </a:lnTo>
                  <a:lnTo>
                    <a:pt x="33647" y="44618"/>
                  </a:lnTo>
                  <a:lnTo>
                    <a:pt x="33647" y="44800"/>
                  </a:lnTo>
                  <a:lnTo>
                    <a:pt x="33586" y="44983"/>
                  </a:lnTo>
                  <a:lnTo>
                    <a:pt x="33525" y="45044"/>
                  </a:lnTo>
                  <a:lnTo>
                    <a:pt x="33464" y="44983"/>
                  </a:lnTo>
                  <a:lnTo>
                    <a:pt x="33403" y="44922"/>
                  </a:lnTo>
                  <a:lnTo>
                    <a:pt x="33281" y="44679"/>
                  </a:lnTo>
                  <a:lnTo>
                    <a:pt x="33281" y="44435"/>
                  </a:lnTo>
                  <a:lnTo>
                    <a:pt x="33220" y="43886"/>
                  </a:lnTo>
                  <a:lnTo>
                    <a:pt x="33099" y="42667"/>
                  </a:lnTo>
                  <a:lnTo>
                    <a:pt x="33099" y="42423"/>
                  </a:lnTo>
                  <a:lnTo>
                    <a:pt x="33038" y="42240"/>
                  </a:lnTo>
                  <a:lnTo>
                    <a:pt x="32794" y="41509"/>
                  </a:lnTo>
                  <a:lnTo>
                    <a:pt x="32550" y="40717"/>
                  </a:lnTo>
                  <a:lnTo>
                    <a:pt x="32489" y="40412"/>
                  </a:lnTo>
                  <a:lnTo>
                    <a:pt x="32489" y="40046"/>
                  </a:lnTo>
                  <a:lnTo>
                    <a:pt x="32489" y="39863"/>
                  </a:lnTo>
                  <a:lnTo>
                    <a:pt x="32550" y="39741"/>
                  </a:lnTo>
                  <a:lnTo>
                    <a:pt x="32672" y="39619"/>
                  </a:lnTo>
                  <a:lnTo>
                    <a:pt x="32794" y="39498"/>
                  </a:lnTo>
                  <a:lnTo>
                    <a:pt x="32916" y="39437"/>
                  </a:lnTo>
                  <a:lnTo>
                    <a:pt x="32916" y="39376"/>
                  </a:lnTo>
                  <a:lnTo>
                    <a:pt x="32916" y="39315"/>
                  </a:lnTo>
                  <a:lnTo>
                    <a:pt x="32794" y="39254"/>
                  </a:lnTo>
                  <a:lnTo>
                    <a:pt x="32672" y="39254"/>
                  </a:lnTo>
                  <a:lnTo>
                    <a:pt x="32489" y="39376"/>
                  </a:lnTo>
                  <a:lnTo>
                    <a:pt x="32123" y="38400"/>
                  </a:lnTo>
                  <a:lnTo>
                    <a:pt x="31697" y="37364"/>
                  </a:lnTo>
                  <a:lnTo>
                    <a:pt x="30721" y="35414"/>
                  </a:lnTo>
                  <a:lnTo>
                    <a:pt x="29807" y="33463"/>
                  </a:lnTo>
                  <a:lnTo>
                    <a:pt x="29380" y="32488"/>
                  </a:lnTo>
                  <a:lnTo>
                    <a:pt x="29015" y="31452"/>
                  </a:lnTo>
                  <a:lnTo>
                    <a:pt x="28710" y="30355"/>
                  </a:lnTo>
                  <a:lnTo>
                    <a:pt x="28466" y="29257"/>
                  </a:lnTo>
                  <a:lnTo>
                    <a:pt x="28161" y="28160"/>
                  </a:lnTo>
                  <a:lnTo>
                    <a:pt x="27796" y="27063"/>
                  </a:lnTo>
                  <a:lnTo>
                    <a:pt x="27064" y="25356"/>
                  </a:lnTo>
                  <a:lnTo>
                    <a:pt x="27064" y="25174"/>
                  </a:lnTo>
                  <a:lnTo>
                    <a:pt x="27064" y="24991"/>
                  </a:lnTo>
                  <a:lnTo>
                    <a:pt x="27125" y="24747"/>
                  </a:lnTo>
                  <a:lnTo>
                    <a:pt x="27247" y="24625"/>
                  </a:lnTo>
                  <a:lnTo>
                    <a:pt x="27369" y="24503"/>
                  </a:lnTo>
                  <a:lnTo>
                    <a:pt x="27552" y="24259"/>
                  </a:lnTo>
                  <a:lnTo>
                    <a:pt x="27674" y="23955"/>
                  </a:lnTo>
                  <a:lnTo>
                    <a:pt x="27796" y="23345"/>
                  </a:lnTo>
                  <a:lnTo>
                    <a:pt x="27857" y="22735"/>
                  </a:lnTo>
                  <a:lnTo>
                    <a:pt x="27857" y="22126"/>
                  </a:lnTo>
                  <a:lnTo>
                    <a:pt x="27735" y="21455"/>
                  </a:lnTo>
                  <a:lnTo>
                    <a:pt x="27613" y="20846"/>
                  </a:lnTo>
                  <a:lnTo>
                    <a:pt x="27491" y="20541"/>
                  </a:lnTo>
                  <a:lnTo>
                    <a:pt x="27430" y="20236"/>
                  </a:lnTo>
                  <a:lnTo>
                    <a:pt x="27491" y="19566"/>
                  </a:lnTo>
                  <a:lnTo>
                    <a:pt x="27369" y="20175"/>
                  </a:lnTo>
                  <a:lnTo>
                    <a:pt x="27369" y="20358"/>
                  </a:lnTo>
                  <a:lnTo>
                    <a:pt x="27430" y="20602"/>
                  </a:lnTo>
                  <a:lnTo>
                    <a:pt x="27491" y="21212"/>
                  </a:lnTo>
                  <a:lnTo>
                    <a:pt x="27552" y="21821"/>
                  </a:lnTo>
                  <a:lnTo>
                    <a:pt x="27613" y="22370"/>
                  </a:lnTo>
                  <a:lnTo>
                    <a:pt x="27552" y="22979"/>
                  </a:lnTo>
                  <a:lnTo>
                    <a:pt x="27430" y="23589"/>
                  </a:lnTo>
                  <a:lnTo>
                    <a:pt x="27369" y="23833"/>
                  </a:lnTo>
                  <a:lnTo>
                    <a:pt x="27186" y="24076"/>
                  </a:lnTo>
                  <a:lnTo>
                    <a:pt x="27064" y="24320"/>
                  </a:lnTo>
                  <a:lnTo>
                    <a:pt x="26820" y="24503"/>
                  </a:lnTo>
                  <a:lnTo>
                    <a:pt x="26637" y="24686"/>
                  </a:lnTo>
                  <a:lnTo>
                    <a:pt x="26394" y="24808"/>
                  </a:lnTo>
                  <a:lnTo>
                    <a:pt x="25845" y="24991"/>
                  </a:lnTo>
                  <a:lnTo>
                    <a:pt x="25297" y="25052"/>
                  </a:lnTo>
                  <a:lnTo>
                    <a:pt x="24016" y="25235"/>
                  </a:lnTo>
                  <a:lnTo>
                    <a:pt x="23468" y="25295"/>
                  </a:lnTo>
                  <a:lnTo>
                    <a:pt x="22797" y="25295"/>
                  </a:lnTo>
                  <a:lnTo>
                    <a:pt x="22676" y="25235"/>
                  </a:lnTo>
                  <a:lnTo>
                    <a:pt x="22493" y="25174"/>
                  </a:lnTo>
                  <a:lnTo>
                    <a:pt x="22249" y="24991"/>
                  </a:lnTo>
                  <a:lnTo>
                    <a:pt x="21639" y="24625"/>
                  </a:lnTo>
                  <a:lnTo>
                    <a:pt x="20359" y="23894"/>
                  </a:lnTo>
                  <a:lnTo>
                    <a:pt x="21883" y="24991"/>
                  </a:lnTo>
                  <a:lnTo>
                    <a:pt x="22249" y="25295"/>
                  </a:lnTo>
                  <a:lnTo>
                    <a:pt x="22432" y="25417"/>
                  </a:lnTo>
                  <a:lnTo>
                    <a:pt x="22676" y="25539"/>
                  </a:lnTo>
                  <a:lnTo>
                    <a:pt x="22797" y="25600"/>
                  </a:lnTo>
                  <a:lnTo>
                    <a:pt x="23346" y="25600"/>
                  </a:lnTo>
                  <a:lnTo>
                    <a:pt x="24260" y="25539"/>
                  </a:lnTo>
                  <a:lnTo>
                    <a:pt x="25175" y="25417"/>
                  </a:lnTo>
                  <a:lnTo>
                    <a:pt x="26028" y="25295"/>
                  </a:lnTo>
                  <a:lnTo>
                    <a:pt x="26455" y="25174"/>
                  </a:lnTo>
                  <a:lnTo>
                    <a:pt x="26820" y="24991"/>
                  </a:lnTo>
                  <a:lnTo>
                    <a:pt x="26698" y="25539"/>
                  </a:lnTo>
                  <a:lnTo>
                    <a:pt x="25845" y="28099"/>
                  </a:lnTo>
                  <a:lnTo>
                    <a:pt x="25784" y="28282"/>
                  </a:lnTo>
                  <a:lnTo>
                    <a:pt x="25723" y="28709"/>
                  </a:lnTo>
                  <a:lnTo>
                    <a:pt x="25784" y="30416"/>
                  </a:lnTo>
                  <a:lnTo>
                    <a:pt x="25784" y="32610"/>
                  </a:lnTo>
                  <a:lnTo>
                    <a:pt x="25784" y="32976"/>
                  </a:lnTo>
                  <a:lnTo>
                    <a:pt x="25723" y="33280"/>
                  </a:lnTo>
                  <a:lnTo>
                    <a:pt x="25723" y="33585"/>
                  </a:lnTo>
                  <a:lnTo>
                    <a:pt x="25723" y="33890"/>
                  </a:lnTo>
                  <a:lnTo>
                    <a:pt x="25845" y="34195"/>
                  </a:lnTo>
                  <a:lnTo>
                    <a:pt x="26028" y="35109"/>
                  </a:lnTo>
                  <a:lnTo>
                    <a:pt x="26333" y="36877"/>
                  </a:lnTo>
                  <a:lnTo>
                    <a:pt x="26455" y="37730"/>
                  </a:lnTo>
                  <a:lnTo>
                    <a:pt x="26516" y="38644"/>
                  </a:lnTo>
                  <a:lnTo>
                    <a:pt x="26516" y="40412"/>
                  </a:lnTo>
                  <a:lnTo>
                    <a:pt x="26455" y="42240"/>
                  </a:lnTo>
                  <a:lnTo>
                    <a:pt x="26394" y="44008"/>
                  </a:lnTo>
                  <a:lnTo>
                    <a:pt x="26272" y="45776"/>
                  </a:lnTo>
                  <a:lnTo>
                    <a:pt x="26028" y="47543"/>
                  </a:lnTo>
                  <a:lnTo>
                    <a:pt x="25784" y="49311"/>
                  </a:lnTo>
                  <a:lnTo>
                    <a:pt x="25479" y="51079"/>
                  </a:lnTo>
                  <a:lnTo>
                    <a:pt x="25053" y="52846"/>
                  </a:lnTo>
                  <a:lnTo>
                    <a:pt x="24565" y="54553"/>
                  </a:lnTo>
                  <a:lnTo>
                    <a:pt x="24382" y="55406"/>
                  </a:lnTo>
                  <a:lnTo>
                    <a:pt x="24260" y="56260"/>
                  </a:lnTo>
                  <a:lnTo>
                    <a:pt x="24260" y="57235"/>
                  </a:lnTo>
                  <a:lnTo>
                    <a:pt x="24321" y="58210"/>
                  </a:lnTo>
                  <a:lnTo>
                    <a:pt x="24504" y="59063"/>
                  </a:lnTo>
                  <a:lnTo>
                    <a:pt x="24687" y="59917"/>
                  </a:lnTo>
                  <a:lnTo>
                    <a:pt x="24931" y="60770"/>
                  </a:lnTo>
                  <a:lnTo>
                    <a:pt x="25053" y="61684"/>
                  </a:lnTo>
                  <a:lnTo>
                    <a:pt x="25114" y="62538"/>
                  </a:lnTo>
                  <a:lnTo>
                    <a:pt x="25114" y="63391"/>
                  </a:lnTo>
                  <a:lnTo>
                    <a:pt x="24992" y="64244"/>
                  </a:lnTo>
                  <a:lnTo>
                    <a:pt x="24870" y="65098"/>
                  </a:lnTo>
                  <a:lnTo>
                    <a:pt x="24565" y="66317"/>
                  </a:lnTo>
                  <a:lnTo>
                    <a:pt x="24260" y="67475"/>
                  </a:lnTo>
                  <a:lnTo>
                    <a:pt x="23529" y="69791"/>
                  </a:lnTo>
                  <a:lnTo>
                    <a:pt x="22493" y="73326"/>
                  </a:lnTo>
                  <a:lnTo>
                    <a:pt x="22127" y="74789"/>
                  </a:lnTo>
                  <a:lnTo>
                    <a:pt x="22066" y="75216"/>
                  </a:lnTo>
                  <a:lnTo>
                    <a:pt x="22005" y="75460"/>
                  </a:lnTo>
                  <a:lnTo>
                    <a:pt x="22066" y="75704"/>
                  </a:lnTo>
                  <a:lnTo>
                    <a:pt x="22127" y="75947"/>
                  </a:lnTo>
                  <a:lnTo>
                    <a:pt x="22249" y="76252"/>
                  </a:lnTo>
                  <a:lnTo>
                    <a:pt x="22493" y="76740"/>
                  </a:lnTo>
                  <a:lnTo>
                    <a:pt x="22858" y="77410"/>
                  </a:lnTo>
                  <a:lnTo>
                    <a:pt x="23346" y="78081"/>
                  </a:lnTo>
                  <a:lnTo>
                    <a:pt x="23590" y="78386"/>
                  </a:lnTo>
                  <a:lnTo>
                    <a:pt x="23834" y="78568"/>
                  </a:lnTo>
                  <a:lnTo>
                    <a:pt x="24260" y="78873"/>
                  </a:lnTo>
                  <a:lnTo>
                    <a:pt x="24321" y="78995"/>
                  </a:lnTo>
                  <a:lnTo>
                    <a:pt x="24321" y="79056"/>
                  </a:lnTo>
                  <a:lnTo>
                    <a:pt x="24260" y="79117"/>
                  </a:lnTo>
                  <a:lnTo>
                    <a:pt x="24199" y="79178"/>
                  </a:lnTo>
                  <a:lnTo>
                    <a:pt x="23956" y="79239"/>
                  </a:lnTo>
                  <a:lnTo>
                    <a:pt x="23773" y="79300"/>
                  </a:lnTo>
                  <a:lnTo>
                    <a:pt x="22919" y="79483"/>
                  </a:lnTo>
                  <a:lnTo>
                    <a:pt x="22493" y="79544"/>
                  </a:lnTo>
                  <a:lnTo>
                    <a:pt x="22066" y="79605"/>
                  </a:lnTo>
                  <a:lnTo>
                    <a:pt x="21700" y="79544"/>
                  </a:lnTo>
                  <a:lnTo>
                    <a:pt x="21578" y="79422"/>
                  </a:lnTo>
                  <a:lnTo>
                    <a:pt x="21578" y="79300"/>
                  </a:lnTo>
                  <a:lnTo>
                    <a:pt x="21517" y="78995"/>
                  </a:lnTo>
                  <a:lnTo>
                    <a:pt x="21456" y="78873"/>
                  </a:lnTo>
                  <a:lnTo>
                    <a:pt x="21335" y="78751"/>
                  </a:lnTo>
                  <a:lnTo>
                    <a:pt x="21213" y="78751"/>
                  </a:lnTo>
                  <a:lnTo>
                    <a:pt x="21213" y="78873"/>
                  </a:lnTo>
                  <a:lnTo>
                    <a:pt x="21274" y="79117"/>
                  </a:lnTo>
                  <a:lnTo>
                    <a:pt x="21335" y="79422"/>
                  </a:lnTo>
                  <a:lnTo>
                    <a:pt x="21335" y="79605"/>
                  </a:lnTo>
                  <a:lnTo>
                    <a:pt x="21335" y="79727"/>
                  </a:lnTo>
                  <a:lnTo>
                    <a:pt x="21213" y="79848"/>
                  </a:lnTo>
                  <a:lnTo>
                    <a:pt x="21030" y="79909"/>
                  </a:lnTo>
                  <a:lnTo>
                    <a:pt x="20725" y="79970"/>
                  </a:lnTo>
                  <a:lnTo>
                    <a:pt x="20359" y="79970"/>
                  </a:lnTo>
                  <a:lnTo>
                    <a:pt x="20176" y="79909"/>
                  </a:lnTo>
                  <a:lnTo>
                    <a:pt x="19994" y="79848"/>
                  </a:lnTo>
                  <a:lnTo>
                    <a:pt x="19872" y="79666"/>
                  </a:lnTo>
                  <a:lnTo>
                    <a:pt x="19750" y="79422"/>
                  </a:lnTo>
                  <a:lnTo>
                    <a:pt x="19628" y="78995"/>
                  </a:lnTo>
                  <a:lnTo>
                    <a:pt x="19628" y="78507"/>
                  </a:lnTo>
                  <a:lnTo>
                    <a:pt x="19628" y="78020"/>
                  </a:lnTo>
                  <a:lnTo>
                    <a:pt x="19628" y="75582"/>
                  </a:lnTo>
                  <a:lnTo>
                    <a:pt x="19750" y="74119"/>
                  </a:lnTo>
                  <a:lnTo>
                    <a:pt x="19872" y="72656"/>
                  </a:lnTo>
                  <a:lnTo>
                    <a:pt x="19994" y="71193"/>
                  </a:lnTo>
                  <a:lnTo>
                    <a:pt x="20115" y="69669"/>
                  </a:lnTo>
                  <a:lnTo>
                    <a:pt x="20115" y="68816"/>
                  </a:lnTo>
                  <a:lnTo>
                    <a:pt x="20055" y="67963"/>
                  </a:lnTo>
                  <a:lnTo>
                    <a:pt x="19994" y="66195"/>
                  </a:lnTo>
                  <a:lnTo>
                    <a:pt x="19933" y="64915"/>
                  </a:lnTo>
                  <a:lnTo>
                    <a:pt x="19994" y="63696"/>
                  </a:lnTo>
                  <a:lnTo>
                    <a:pt x="20055" y="62172"/>
                  </a:lnTo>
                  <a:lnTo>
                    <a:pt x="20176" y="60587"/>
                  </a:lnTo>
                  <a:lnTo>
                    <a:pt x="20237" y="59734"/>
                  </a:lnTo>
                  <a:lnTo>
                    <a:pt x="20298" y="58820"/>
                  </a:lnTo>
                  <a:lnTo>
                    <a:pt x="20298" y="58515"/>
                  </a:lnTo>
                  <a:lnTo>
                    <a:pt x="20237" y="58271"/>
                  </a:lnTo>
                  <a:lnTo>
                    <a:pt x="20115" y="57905"/>
                  </a:lnTo>
                  <a:lnTo>
                    <a:pt x="19994" y="57540"/>
                  </a:lnTo>
                  <a:lnTo>
                    <a:pt x="19872" y="57113"/>
                  </a:lnTo>
                  <a:lnTo>
                    <a:pt x="19872" y="56625"/>
                  </a:lnTo>
                  <a:lnTo>
                    <a:pt x="19994" y="55772"/>
                  </a:lnTo>
                  <a:lnTo>
                    <a:pt x="19994" y="55345"/>
                  </a:lnTo>
                  <a:lnTo>
                    <a:pt x="19994" y="54919"/>
                  </a:lnTo>
                  <a:lnTo>
                    <a:pt x="19933" y="54065"/>
                  </a:lnTo>
                  <a:lnTo>
                    <a:pt x="19750" y="52359"/>
                  </a:lnTo>
                  <a:lnTo>
                    <a:pt x="19689" y="50652"/>
                  </a:lnTo>
                  <a:lnTo>
                    <a:pt x="19689" y="48275"/>
                  </a:lnTo>
                  <a:lnTo>
                    <a:pt x="19689" y="45898"/>
                  </a:lnTo>
                  <a:lnTo>
                    <a:pt x="19628" y="44130"/>
                  </a:lnTo>
                  <a:lnTo>
                    <a:pt x="19628" y="43338"/>
                  </a:lnTo>
                  <a:lnTo>
                    <a:pt x="19628" y="43155"/>
                  </a:lnTo>
                  <a:lnTo>
                    <a:pt x="19628" y="42911"/>
                  </a:lnTo>
                  <a:lnTo>
                    <a:pt x="19872" y="42911"/>
                  </a:lnTo>
                  <a:lnTo>
                    <a:pt x="20237" y="42789"/>
                  </a:lnTo>
                  <a:lnTo>
                    <a:pt x="20542" y="42667"/>
                  </a:lnTo>
                  <a:lnTo>
                    <a:pt x="20786" y="42423"/>
                  </a:lnTo>
                  <a:lnTo>
                    <a:pt x="20969" y="42119"/>
                  </a:lnTo>
                  <a:lnTo>
                    <a:pt x="21030" y="41814"/>
                  </a:lnTo>
                  <a:lnTo>
                    <a:pt x="21030" y="41509"/>
                  </a:lnTo>
                  <a:lnTo>
                    <a:pt x="20847" y="41936"/>
                  </a:lnTo>
                  <a:lnTo>
                    <a:pt x="20725" y="42119"/>
                  </a:lnTo>
                  <a:lnTo>
                    <a:pt x="20542" y="42301"/>
                  </a:lnTo>
                  <a:lnTo>
                    <a:pt x="20359" y="42423"/>
                  </a:lnTo>
                  <a:lnTo>
                    <a:pt x="20115" y="42484"/>
                  </a:lnTo>
                  <a:lnTo>
                    <a:pt x="19567" y="42545"/>
                  </a:lnTo>
                  <a:lnTo>
                    <a:pt x="19018" y="42484"/>
                  </a:lnTo>
                  <a:lnTo>
                    <a:pt x="18774" y="42423"/>
                  </a:lnTo>
                  <a:lnTo>
                    <a:pt x="18592" y="42301"/>
                  </a:lnTo>
                  <a:lnTo>
                    <a:pt x="18409" y="42119"/>
                  </a:lnTo>
                  <a:lnTo>
                    <a:pt x="18287" y="41936"/>
                  </a:lnTo>
                  <a:lnTo>
                    <a:pt x="18104" y="41509"/>
                  </a:lnTo>
                  <a:lnTo>
                    <a:pt x="18104" y="41753"/>
                  </a:lnTo>
                  <a:lnTo>
                    <a:pt x="18104" y="41997"/>
                  </a:lnTo>
                  <a:lnTo>
                    <a:pt x="18226" y="42240"/>
                  </a:lnTo>
                  <a:lnTo>
                    <a:pt x="18348" y="42484"/>
                  </a:lnTo>
                  <a:lnTo>
                    <a:pt x="18592" y="42667"/>
                  </a:lnTo>
                  <a:lnTo>
                    <a:pt x="18896" y="42789"/>
                  </a:lnTo>
                  <a:lnTo>
                    <a:pt x="19201" y="42850"/>
                  </a:lnTo>
                  <a:lnTo>
                    <a:pt x="19323" y="42911"/>
                  </a:lnTo>
                  <a:lnTo>
                    <a:pt x="19445" y="42911"/>
                  </a:lnTo>
                  <a:lnTo>
                    <a:pt x="19445" y="43033"/>
                  </a:lnTo>
                  <a:lnTo>
                    <a:pt x="19445" y="43094"/>
                  </a:lnTo>
                  <a:lnTo>
                    <a:pt x="19384" y="43642"/>
                  </a:lnTo>
                  <a:lnTo>
                    <a:pt x="19384" y="46324"/>
                  </a:lnTo>
                  <a:lnTo>
                    <a:pt x="19384" y="48458"/>
                  </a:lnTo>
                  <a:lnTo>
                    <a:pt x="19384" y="50652"/>
                  </a:lnTo>
                  <a:lnTo>
                    <a:pt x="19323" y="51993"/>
                  </a:lnTo>
                  <a:lnTo>
                    <a:pt x="19201" y="53395"/>
                  </a:lnTo>
                  <a:lnTo>
                    <a:pt x="19079" y="54858"/>
                  </a:lnTo>
                  <a:lnTo>
                    <a:pt x="19079" y="55528"/>
                  </a:lnTo>
                  <a:lnTo>
                    <a:pt x="19079" y="56260"/>
                  </a:lnTo>
                  <a:lnTo>
                    <a:pt x="19140" y="56930"/>
                  </a:lnTo>
                  <a:lnTo>
                    <a:pt x="19018" y="57662"/>
                  </a:lnTo>
                  <a:lnTo>
                    <a:pt x="18835" y="58149"/>
                  </a:lnTo>
                  <a:lnTo>
                    <a:pt x="18774" y="58393"/>
                  </a:lnTo>
                  <a:lnTo>
                    <a:pt x="18714" y="58637"/>
                  </a:lnTo>
                  <a:lnTo>
                    <a:pt x="18714" y="59368"/>
                  </a:lnTo>
                  <a:lnTo>
                    <a:pt x="18835" y="60100"/>
                  </a:lnTo>
                  <a:lnTo>
                    <a:pt x="18896" y="60831"/>
                  </a:lnTo>
                  <a:lnTo>
                    <a:pt x="18957" y="61563"/>
                  </a:lnTo>
                  <a:lnTo>
                    <a:pt x="19018" y="63818"/>
                  </a:lnTo>
                  <a:lnTo>
                    <a:pt x="19079" y="64854"/>
                  </a:lnTo>
                  <a:lnTo>
                    <a:pt x="19079" y="65829"/>
                  </a:lnTo>
                  <a:lnTo>
                    <a:pt x="19018" y="67292"/>
                  </a:lnTo>
                  <a:lnTo>
                    <a:pt x="18896" y="68755"/>
                  </a:lnTo>
                  <a:lnTo>
                    <a:pt x="18957" y="70218"/>
                  </a:lnTo>
                  <a:lnTo>
                    <a:pt x="19079" y="71681"/>
                  </a:lnTo>
                  <a:lnTo>
                    <a:pt x="19262" y="73144"/>
                  </a:lnTo>
                  <a:lnTo>
                    <a:pt x="19384" y="74606"/>
                  </a:lnTo>
                  <a:lnTo>
                    <a:pt x="19384" y="75886"/>
                  </a:lnTo>
                  <a:lnTo>
                    <a:pt x="19384" y="77959"/>
                  </a:lnTo>
                  <a:lnTo>
                    <a:pt x="19384" y="78873"/>
                  </a:lnTo>
                  <a:lnTo>
                    <a:pt x="19384" y="79178"/>
                  </a:lnTo>
                  <a:lnTo>
                    <a:pt x="19323" y="79422"/>
                  </a:lnTo>
                  <a:lnTo>
                    <a:pt x="19140" y="79727"/>
                  </a:lnTo>
                  <a:lnTo>
                    <a:pt x="18957" y="79909"/>
                  </a:lnTo>
                  <a:lnTo>
                    <a:pt x="18653" y="79970"/>
                  </a:lnTo>
                  <a:lnTo>
                    <a:pt x="18348" y="79970"/>
                  </a:lnTo>
                  <a:lnTo>
                    <a:pt x="18043" y="79909"/>
                  </a:lnTo>
                  <a:lnTo>
                    <a:pt x="17799" y="79787"/>
                  </a:lnTo>
                  <a:lnTo>
                    <a:pt x="17738" y="79666"/>
                  </a:lnTo>
                  <a:lnTo>
                    <a:pt x="17677" y="79605"/>
                  </a:lnTo>
                  <a:lnTo>
                    <a:pt x="17738" y="79361"/>
                  </a:lnTo>
                  <a:lnTo>
                    <a:pt x="17799" y="79056"/>
                  </a:lnTo>
                  <a:lnTo>
                    <a:pt x="17860" y="78934"/>
                  </a:lnTo>
                  <a:lnTo>
                    <a:pt x="17921" y="78873"/>
                  </a:lnTo>
                  <a:lnTo>
                    <a:pt x="17860" y="78812"/>
                  </a:lnTo>
                  <a:lnTo>
                    <a:pt x="17799" y="78751"/>
                  </a:lnTo>
                  <a:lnTo>
                    <a:pt x="17677" y="78751"/>
                  </a:lnTo>
                  <a:lnTo>
                    <a:pt x="17616" y="78812"/>
                  </a:lnTo>
                  <a:lnTo>
                    <a:pt x="17555" y="78995"/>
                  </a:lnTo>
                  <a:lnTo>
                    <a:pt x="17555" y="79178"/>
                  </a:lnTo>
                  <a:lnTo>
                    <a:pt x="17494" y="79300"/>
                  </a:lnTo>
                  <a:lnTo>
                    <a:pt x="17434" y="79483"/>
                  </a:lnTo>
                  <a:lnTo>
                    <a:pt x="17312" y="79544"/>
                  </a:lnTo>
                  <a:lnTo>
                    <a:pt x="17129" y="79605"/>
                  </a:lnTo>
                  <a:lnTo>
                    <a:pt x="16824" y="79605"/>
                  </a:lnTo>
                  <a:lnTo>
                    <a:pt x="16458" y="79544"/>
                  </a:lnTo>
                  <a:lnTo>
                    <a:pt x="16032" y="79483"/>
                  </a:lnTo>
                  <a:lnTo>
                    <a:pt x="15361" y="79361"/>
                  </a:lnTo>
                  <a:lnTo>
                    <a:pt x="14995" y="79239"/>
                  </a:lnTo>
                  <a:lnTo>
                    <a:pt x="14813" y="79178"/>
                  </a:lnTo>
                  <a:lnTo>
                    <a:pt x="14752" y="79117"/>
                  </a:lnTo>
                  <a:lnTo>
                    <a:pt x="14691" y="79056"/>
                  </a:lnTo>
                  <a:lnTo>
                    <a:pt x="14691" y="78934"/>
                  </a:lnTo>
                  <a:lnTo>
                    <a:pt x="14813" y="78873"/>
                  </a:lnTo>
                  <a:lnTo>
                    <a:pt x="14995" y="78751"/>
                  </a:lnTo>
                  <a:lnTo>
                    <a:pt x="15483" y="78386"/>
                  </a:lnTo>
                  <a:lnTo>
                    <a:pt x="15910" y="77898"/>
                  </a:lnTo>
                  <a:lnTo>
                    <a:pt x="16214" y="77349"/>
                  </a:lnTo>
                  <a:lnTo>
                    <a:pt x="16519" y="76801"/>
                  </a:lnTo>
                  <a:lnTo>
                    <a:pt x="16824" y="76252"/>
                  </a:lnTo>
                  <a:lnTo>
                    <a:pt x="17007" y="75765"/>
                  </a:lnTo>
                  <a:lnTo>
                    <a:pt x="17007" y="75399"/>
                  </a:lnTo>
                  <a:lnTo>
                    <a:pt x="16946" y="75033"/>
                  </a:lnTo>
                  <a:lnTo>
                    <a:pt x="16763" y="74058"/>
                  </a:lnTo>
                  <a:lnTo>
                    <a:pt x="16519" y="73144"/>
                  </a:lnTo>
                  <a:lnTo>
                    <a:pt x="15910" y="71315"/>
                  </a:lnTo>
                  <a:lnTo>
                    <a:pt x="15239" y="68938"/>
                  </a:lnTo>
                  <a:lnTo>
                    <a:pt x="14813" y="67536"/>
                  </a:lnTo>
                  <a:lnTo>
                    <a:pt x="14386" y="66073"/>
                  </a:lnTo>
                  <a:lnTo>
                    <a:pt x="14081" y="64610"/>
                  </a:lnTo>
                  <a:lnTo>
                    <a:pt x="13959" y="63879"/>
                  </a:lnTo>
                  <a:lnTo>
                    <a:pt x="13898" y="63147"/>
                  </a:lnTo>
                  <a:lnTo>
                    <a:pt x="13959" y="62355"/>
                  </a:lnTo>
                  <a:lnTo>
                    <a:pt x="14020" y="61623"/>
                  </a:lnTo>
                  <a:lnTo>
                    <a:pt x="14142" y="60831"/>
                  </a:lnTo>
                  <a:lnTo>
                    <a:pt x="14325" y="60100"/>
                  </a:lnTo>
                  <a:lnTo>
                    <a:pt x="14630" y="58698"/>
                  </a:lnTo>
                  <a:lnTo>
                    <a:pt x="14752" y="57966"/>
                  </a:lnTo>
                  <a:lnTo>
                    <a:pt x="14813" y="57235"/>
                  </a:lnTo>
                  <a:lnTo>
                    <a:pt x="14752" y="56686"/>
                  </a:lnTo>
                  <a:lnTo>
                    <a:pt x="14752" y="56077"/>
                  </a:lnTo>
                  <a:lnTo>
                    <a:pt x="14508" y="54919"/>
                  </a:lnTo>
                  <a:lnTo>
                    <a:pt x="14264" y="53761"/>
                  </a:lnTo>
                  <a:lnTo>
                    <a:pt x="13959" y="52602"/>
                  </a:lnTo>
                  <a:lnTo>
                    <a:pt x="13593" y="51079"/>
                  </a:lnTo>
                  <a:lnTo>
                    <a:pt x="13289" y="49555"/>
                  </a:lnTo>
                  <a:lnTo>
                    <a:pt x="13045" y="48031"/>
                  </a:lnTo>
                  <a:lnTo>
                    <a:pt x="12862" y="46446"/>
                  </a:lnTo>
                  <a:lnTo>
                    <a:pt x="12618" y="43399"/>
                  </a:lnTo>
                  <a:lnTo>
                    <a:pt x="12557" y="40290"/>
                  </a:lnTo>
                  <a:lnTo>
                    <a:pt x="12557" y="38766"/>
                  </a:lnTo>
                  <a:lnTo>
                    <a:pt x="12557" y="38035"/>
                  </a:lnTo>
                  <a:lnTo>
                    <a:pt x="12679" y="37242"/>
                  </a:lnTo>
                  <a:lnTo>
                    <a:pt x="12862" y="35658"/>
                  </a:lnTo>
                  <a:lnTo>
                    <a:pt x="13167" y="34134"/>
                  </a:lnTo>
                  <a:lnTo>
                    <a:pt x="13228" y="33890"/>
                  </a:lnTo>
                  <a:lnTo>
                    <a:pt x="13228" y="33585"/>
                  </a:lnTo>
                  <a:lnTo>
                    <a:pt x="13167" y="33280"/>
                  </a:lnTo>
                  <a:lnTo>
                    <a:pt x="13045" y="32976"/>
                  </a:lnTo>
                  <a:lnTo>
                    <a:pt x="13045" y="29379"/>
                  </a:lnTo>
                  <a:lnTo>
                    <a:pt x="13045" y="28587"/>
                  </a:lnTo>
                  <a:lnTo>
                    <a:pt x="12984" y="28343"/>
                  </a:lnTo>
                  <a:lnTo>
                    <a:pt x="12923" y="28038"/>
                  </a:lnTo>
                  <a:lnTo>
                    <a:pt x="12801" y="27673"/>
                  </a:lnTo>
                  <a:lnTo>
                    <a:pt x="12496" y="26576"/>
                  </a:lnTo>
                  <a:lnTo>
                    <a:pt x="12192" y="25600"/>
                  </a:lnTo>
                  <a:lnTo>
                    <a:pt x="12192" y="25235"/>
                  </a:lnTo>
                  <a:lnTo>
                    <a:pt x="12131" y="24930"/>
                  </a:lnTo>
                  <a:lnTo>
                    <a:pt x="12496" y="25113"/>
                  </a:lnTo>
                  <a:lnTo>
                    <a:pt x="12923" y="25235"/>
                  </a:lnTo>
                  <a:lnTo>
                    <a:pt x="13776" y="25417"/>
                  </a:lnTo>
                  <a:lnTo>
                    <a:pt x="14691" y="25539"/>
                  </a:lnTo>
                  <a:lnTo>
                    <a:pt x="15666" y="25600"/>
                  </a:lnTo>
                  <a:lnTo>
                    <a:pt x="16214" y="25600"/>
                  </a:lnTo>
                  <a:lnTo>
                    <a:pt x="16397" y="25539"/>
                  </a:lnTo>
                  <a:lnTo>
                    <a:pt x="16519" y="25478"/>
                  </a:lnTo>
                  <a:lnTo>
                    <a:pt x="16702" y="25356"/>
                  </a:lnTo>
                  <a:lnTo>
                    <a:pt x="17068" y="25052"/>
                  </a:lnTo>
                  <a:lnTo>
                    <a:pt x="18653" y="23894"/>
                  </a:lnTo>
                  <a:lnTo>
                    <a:pt x="18653" y="23894"/>
                  </a:lnTo>
                  <a:lnTo>
                    <a:pt x="16519" y="25113"/>
                  </a:lnTo>
                  <a:lnTo>
                    <a:pt x="16397" y="25235"/>
                  </a:lnTo>
                  <a:lnTo>
                    <a:pt x="16275" y="25295"/>
                  </a:lnTo>
                  <a:lnTo>
                    <a:pt x="15971" y="25295"/>
                  </a:lnTo>
                  <a:lnTo>
                    <a:pt x="15361" y="25235"/>
                  </a:lnTo>
                  <a:lnTo>
                    <a:pt x="14081" y="25113"/>
                  </a:lnTo>
                  <a:lnTo>
                    <a:pt x="13532" y="25052"/>
                  </a:lnTo>
                  <a:lnTo>
                    <a:pt x="12923" y="24930"/>
                  </a:lnTo>
                  <a:lnTo>
                    <a:pt x="12435" y="24686"/>
                  </a:lnTo>
                  <a:lnTo>
                    <a:pt x="12192" y="24503"/>
                  </a:lnTo>
                  <a:lnTo>
                    <a:pt x="11948" y="24320"/>
                  </a:lnTo>
                  <a:lnTo>
                    <a:pt x="11826" y="24076"/>
                  </a:lnTo>
                  <a:lnTo>
                    <a:pt x="11704" y="23833"/>
                  </a:lnTo>
                  <a:lnTo>
                    <a:pt x="11521" y="23284"/>
                  </a:lnTo>
                  <a:lnTo>
                    <a:pt x="11460" y="22735"/>
                  </a:lnTo>
                  <a:lnTo>
                    <a:pt x="11460" y="22126"/>
                  </a:lnTo>
                  <a:lnTo>
                    <a:pt x="11521" y="21455"/>
                  </a:lnTo>
                  <a:lnTo>
                    <a:pt x="11582" y="20785"/>
                  </a:lnTo>
                  <a:lnTo>
                    <a:pt x="11643" y="20541"/>
                  </a:lnTo>
                  <a:lnTo>
                    <a:pt x="11704" y="20297"/>
                  </a:lnTo>
                  <a:lnTo>
                    <a:pt x="11521" y="19566"/>
                  </a:lnTo>
                  <a:lnTo>
                    <a:pt x="11582" y="20114"/>
                  </a:lnTo>
                  <a:lnTo>
                    <a:pt x="11582" y="20419"/>
                  </a:lnTo>
                  <a:lnTo>
                    <a:pt x="11460" y="20724"/>
                  </a:lnTo>
                  <a:lnTo>
                    <a:pt x="11338" y="21212"/>
                  </a:lnTo>
                  <a:lnTo>
                    <a:pt x="11216" y="21760"/>
                  </a:lnTo>
                  <a:lnTo>
                    <a:pt x="11216" y="22309"/>
                  </a:lnTo>
                  <a:lnTo>
                    <a:pt x="11216" y="22918"/>
                  </a:lnTo>
                  <a:lnTo>
                    <a:pt x="11277" y="23467"/>
                  </a:lnTo>
                  <a:lnTo>
                    <a:pt x="11399" y="24015"/>
                  </a:lnTo>
                  <a:lnTo>
                    <a:pt x="11643" y="24442"/>
                  </a:lnTo>
                  <a:lnTo>
                    <a:pt x="11765" y="24564"/>
                  </a:lnTo>
                  <a:lnTo>
                    <a:pt x="11826" y="24747"/>
                  </a:lnTo>
                  <a:lnTo>
                    <a:pt x="11887" y="24991"/>
                  </a:lnTo>
                  <a:lnTo>
                    <a:pt x="11887" y="25235"/>
                  </a:lnTo>
                  <a:lnTo>
                    <a:pt x="11887" y="25478"/>
                  </a:lnTo>
                  <a:lnTo>
                    <a:pt x="11765" y="25722"/>
                  </a:lnTo>
                  <a:lnTo>
                    <a:pt x="11460" y="26515"/>
                  </a:lnTo>
                  <a:lnTo>
                    <a:pt x="11033" y="27612"/>
                  </a:lnTo>
                  <a:lnTo>
                    <a:pt x="10729" y="28648"/>
                  </a:lnTo>
                  <a:lnTo>
                    <a:pt x="10485" y="29745"/>
                  </a:lnTo>
                  <a:lnTo>
                    <a:pt x="10241" y="30842"/>
                  </a:lnTo>
                  <a:lnTo>
                    <a:pt x="9875" y="31939"/>
                  </a:lnTo>
                  <a:lnTo>
                    <a:pt x="9449" y="33037"/>
                  </a:lnTo>
                  <a:lnTo>
                    <a:pt x="8961" y="34134"/>
                  </a:lnTo>
                  <a:lnTo>
                    <a:pt x="8412" y="35170"/>
                  </a:lnTo>
                  <a:lnTo>
                    <a:pt x="7437" y="37242"/>
                  </a:lnTo>
                  <a:lnTo>
                    <a:pt x="6950" y="38278"/>
                  </a:lnTo>
                  <a:lnTo>
                    <a:pt x="6523" y="39376"/>
                  </a:lnTo>
                  <a:lnTo>
                    <a:pt x="6340" y="39254"/>
                  </a:lnTo>
                  <a:lnTo>
                    <a:pt x="6157" y="39254"/>
                  </a:lnTo>
                  <a:lnTo>
                    <a:pt x="6157" y="39315"/>
                  </a:lnTo>
                  <a:lnTo>
                    <a:pt x="6096" y="39376"/>
                  </a:lnTo>
                  <a:lnTo>
                    <a:pt x="6157" y="39437"/>
                  </a:lnTo>
                  <a:lnTo>
                    <a:pt x="6157" y="39498"/>
                  </a:lnTo>
                  <a:lnTo>
                    <a:pt x="6279" y="39498"/>
                  </a:lnTo>
                  <a:lnTo>
                    <a:pt x="6462" y="39619"/>
                  </a:lnTo>
                  <a:lnTo>
                    <a:pt x="6523" y="39802"/>
                  </a:lnTo>
                  <a:lnTo>
                    <a:pt x="6584" y="39985"/>
                  </a:lnTo>
                  <a:lnTo>
                    <a:pt x="6584" y="40229"/>
                  </a:lnTo>
                  <a:lnTo>
                    <a:pt x="6523" y="40717"/>
                  </a:lnTo>
                  <a:lnTo>
                    <a:pt x="6401" y="41204"/>
                  </a:lnTo>
                  <a:lnTo>
                    <a:pt x="6035" y="42119"/>
                  </a:lnTo>
                  <a:lnTo>
                    <a:pt x="5974" y="42301"/>
                  </a:lnTo>
                  <a:lnTo>
                    <a:pt x="5913" y="42545"/>
                  </a:lnTo>
                  <a:lnTo>
                    <a:pt x="5791" y="43886"/>
                  </a:lnTo>
                  <a:lnTo>
                    <a:pt x="5791" y="44496"/>
                  </a:lnTo>
                  <a:lnTo>
                    <a:pt x="5730" y="44800"/>
                  </a:lnTo>
                  <a:lnTo>
                    <a:pt x="5669" y="44922"/>
                  </a:lnTo>
                  <a:lnTo>
                    <a:pt x="5609" y="45044"/>
                  </a:lnTo>
                  <a:lnTo>
                    <a:pt x="5487" y="45044"/>
                  </a:lnTo>
                  <a:lnTo>
                    <a:pt x="5426" y="44983"/>
                  </a:lnTo>
                  <a:lnTo>
                    <a:pt x="5365" y="44800"/>
                  </a:lnTo>
                  <a:lnTo>
                    <a:pt x="5365" y="44374"/>
                  </a:lnTo>
                  <a:lnTo>
                    <a:pt x="5426" y="43764"/>
                  </a:lnTo>
                  <a:lnTo>
                    <a:pt x="5426" y="43459"/>
                  </a:lnTo>
                  <a:lnTo>
                    <a:pt x="5426" y="43216"/>
                  </a:lnTo>
                  <a:lnTo>
                    <a:pt x="5365" y="43033"/>
                  </a:lnTo>
                  <a:lnTo>
                    <a:pt x="5243" y="42911"/>
                  </a:lnTo>
                  <a:lnTo>
                    <a:pt x="5121" y="42850"/>
                  </a:lnTo>
                  <a:lnTo>
                    <a:pt x="4938" y="42972"/>
                  </a:lnTo>
                  <a:lnTo>
                    <a:pt x="4816" y="43216"/>
                  </a:lnTo>
                  <a:lnTo>
                    <a:pt x="4755" y="43459"/>
                  </a:lnTo>
                  <a:lnTo>
                    <a:pt x="4694" y="43947"/>
                  </a:lnTo>
                  <a:lnTo>
                    <a:pt x="4633" y="44800"/>
                  </a:lnTo>
                  <a:lnTo>
                    <a:pt x="4572" y="45349"/>
                  </a:lnTo>
                  <a:lnTo>
                    <a:pt x="4450" y="45593"/>
                  </a:lnTo>
                  <a:lnTo>
                    <a:pt x="4389" y="45654"/>
                  </a:lnTo>
                  <a:lnTo>
                    <a:pt x="4268" y="45532"/>
                  </a:lnTo>
                  <a:lnTo>
                    <a:pt x="4207" y="45349"/>
                  </a:lnTo>
                  <a:lnTo>
                    <a:pt x="4207" y="45105"/>
                  </a:lnTo>
                  <a:lnTo>
                    <a:pt x="4268" y="44374"/>
                  </a:lnTo>
                  <a:lnTo>
                    <a:pt x="4268" y="43825"/>
                  </a:lnTo>
                  <a:lnTo>
                    <a:pt x="4329" y="43277"/>
                  </a:lnTo>
                  <a:lnTo>
                    <a:pt x="4268" y="43094"/>
                  </a:lnTo>
                  <a:lnTo>
                    <a:pt x="4207" y="42972"/>
                  </a:lnTo>
                  <a:lnTo>
                    <a:pt x="4146" y="42911"/>
                  </a:lnTo>
                  <a:lnTo>
                    <a:pt x="4085" y="42911"/>
                  </a:lnTo>
                  <a:lnTo>
                    <a:pt x="3963" y="42972"/>
                  </a:lnTo>
                  <a:lnTo>
                    <a:pt x="3841" y="43155"/>
                  </a:lnTo>
                  <a:lnTo>
                    <a:pt x="3658" y="43642"/>
                  </a:lnTo>
                  <a:lnTo>
                    <a:pt x="3231" y="44861"/>
                  </a:lnTo>
                  <a:lnTo>
                    <a:pt x="2988" y="45349"/>
                  </a:lnTo>
                  <a:lnTo>
                    <a:pt x="2866" y="45593"/>
                  </a:lnTo>
                  <a:lnTo>
                    <a:pt x="2744" y="45654"/>
                  </a:lnTo>
                  <a:lnTo>
                    <a:pt x="2683" y="45715"/>
                  </a:lnTo>
                  <a:lnTo>
                    <a:pt x="2622" y="45654"/>
                  </a:lnTo>
                  <a:lnTo>
                    <a:pt x="2561" y="45593"/>
                  </a:lnTo>
                  <a:lnTo>
                    <a:pt x="2561" y="45410"/>
                  </a:lnTo>
                  <a:lnTo>
                    <a:pt x="2561" y="45105"/>
                  </a:lnTo>
                  <a:lnTo>
                    <a:pt x="2683" y="44739"/>
                  </a:lnTo>
                  <a:lnTo>
                    <a:pt x="2927" y="44069"/>
                  </a:lnTo>
                  <a:lnTo>
                    <a:pt x="3048" y="43703"/>
                  </a:lnTo>
                  <a:lnTo>
                    <a:pt x="3292" y="43094"/>
                  </a:lnTo>
                  <a:lnTo>
                    <a:pt x="3292" y="42728"/>
                  </a:lnTo>
                  <a:lnTo>
                    <a:pt x="3292" y="42606"/>
                  </a:lnTo>
                  <a:lnTo>
                    <a:pt x="3170" y="42484"/>
                  </a:lnTo>
                  <a:lnTo>
                    <a:pt x="3109" y="42484"/>
                  </a:lnTo>
                  <a:lnTo>
                    <a:pt x="2988" y="42545"/>
                  </a:lnTo>
                  <a:lnTo>
                    <a:pt x="2805" y="42728"/>
                  </a:lnTo>
                  <a:lnTo>
                    <a:pt x="2378" y="43216"/>
                  </a:lnTo>
                  <a:lnTo>
                    <a:pt x="2012" y="43703"/>
                  </a:lnTo>
                  <a:lnTo>
                    <a:pt x="1708" y="44191"/>
                  </a:lnTo>
                  <a:lnTo>
                    <a:pt x="1525" y="44435"/>
                  </a:lnTo>
                  <a:lnTo>
                    <a:pt x="1403" y="44496"/>
                  </a:lnTo>
                  <a:lnTo>
                    <a:pt x="1281" y="44557"/>
                  </a:lnTo>
                  <a:lnTo>
                    <a:pt x="1159" y="44557"/>
                  </a:lnTo>
                  <a:lnTo>
                    <a:pt x="1098" y="44496"/>
                  </a:lnTo>
                  <a:lnTo>
                    <a:pt x="1098" y="44374"/>
                  </a:lnTo>
                  <a:lnTo>
                    <a:pt x="1159" y="44252"/>
                  </a:lnTo>
                  <a:lnTo>
                    <a:pt x="1281" y="43947"/>
                  </a:lnTo>
                  <a:lnTo>
                    <a:pt x="1403" y="43825"/>
                  </a:lnTo>
                  <a:lnTo>
                    <a:pt x="1951" y="42789"/>
                  </a:lnTo>
                  <a:lnTo>
                    <a:pt x="2317" y="42119"/>
                  </a:lnTo>
                  <a:lnTo>
                    <a:pt x="2500" y="41753"/>
                  </a:lnTo>
                  <a:lnTo>
                    <a:pt x="2622" y="41387"/>
                  </a:lnTo>
                  <a:lnTo>
                    <a:pt x="2683" y="41204"/>
                  </a:lnTo>
                  <a:lnTo>
                    <a:pt x="2622" y="41082"/>
                  </a:lnTo>
                  <a:lnTo>
                    <a:pt x="2561" y="41021"/>
                  </a:lnTo>
                  <a:lnTo>
                    <a:pt x="2378" y="40960"/>
                  </a:lnTo>
                  <a:lnTo>
                    <a:pt x="2134" y="41082"/>
                  </a:lnTo>
                  <a:lnTo>
                    <a:pt x="1890" y="41326"/>
                  </a:lnTo>
                  <a:lnTo>
                    <a:pt x="1647" y="41570"/>
                  </a:lnTo>
                  <a:lnTo>
                    <a:pt x="1403" y="41753"/>
                  </a:lnTo>
                  <a:lnTo>
                    <a:pt x="976" y="41936"/>
                  </a:lnTo>
                  <a:lnTo>
                    <a:pt x="732" y="41997"/>
                  </a:lnTo>
                  <a:lnTo>
                    <a:pt x="488" y="41997"/>
                  </a:lnTo>
                  <a:lnTo>
                    <a:pt x="306" y="41936"/>
                  </a:lnTo>
                  <a:lnTo>
                    <a:pt x="245" y="41875"/>
                  </a:lnTo>
                  <a:lnTo>
                    <a:pt x="306" y="41814"/>
                  </a:lnTo>
                  <a:lnTo>
                    <a:pt x="367" y="41692"/>
                  </a:lnTo>
                  <a:lnTo>
                    <a:pt x="793" y="41326"/>
                  </a:lnTo>
                  <a:lnTo>
                    <a:pt x="1342" y="40778"/>
                  </a:lnTo>
                  <a:lnTo>
                    <a:pt x="1829" y="40168"/>
                  </a:lnTo>
                  <a:lnTo>
                    <a:pt x="2317" y="39619"/>
                  </a:lnTo>
                  <a:lnTo>
                    <a:pt x="2866" y="39071"/>
                  </a:lnTo>
                  <a:lnTo>
                    <a:pt x="3170" y="38888"/>
                  </a:lnTo>
                  <a:lnTo>
                    <a:pt x="3414" y="38705"/>
                  </a:lnTo>
                  <a:lnTo>
                    <a:pt x="4085" y="38705"/>
                  </a:lnTo>
                  <a:lnTo>
                    <a:pt x="4511" y="38827"/>
                  </a:lnTo>
                  <a:lnTo>
                    <a:pt x="4633" y="38827"/>
                  </a:lnTo>
                  <a:lnTo>
                    <a:pt x="4755" y="38888"/>
                  </a:lnTo>
                  <a:lnTo>
                    <a:pt x="4877" y="38888"/>
                  </a:lnTo>
                  <a:lnTo>
                    <a:pt x="4877" y="38827"/>
                  </a:lnTo>
                  <a:lnTo>
                    <a:pt x="4816" y="38705"/>
                  </a:lnTo>
                  <a:lnTo>
                    <a:pt x="4755" y="38644"/>
                  </a:lnTo>
                  <a:lnTo>
                    <a:pt x="4511" y="38522"/>
                  </a:lnTo>
                  <a:lnTo>
                    <a:pt x="4207" y="38461"/>
                  </a:lnTo>
                  <a:lnTo>
                    <a:pt x="4633" y="37608"/>
                  </a:lnTo>
                  <a:lnTo>
                    <a:pt x="4877" y="36755"/>
                  </a:lnTo>
                  <a:lnTo>
                    <a:pt x="5121" y="35840"/>
                  </a:lnTo>
                  <a:lnTo>
                    <a:pt x="5304" y="34987"/>
                  </a:lnTo>
                  <a:lnTo>
                    <a:pt x="5426" y="33768"/>
                  </a:lnTo>
                  <a:lnTo>
                    <a:pt x="5609" y="32549"/>
                  </a:lnTo>
                  <a:lnTo>
                    <a:pt x="5852" y="31635"/>
                  </a:lnTo>
                  <a:lnTo>
                    <a:pt x="6096" y="30781"/>
                  </a:lnTo>
                  <a:lnTo>
                    <a:pt x="6462" y="29928"/>
                  </a:lnTo>
                  <a:lnTo>
                    <a:pt x="6828" y="29075"/>
                  </a:lnTo>
                  <a:lnTo>
                    <a:pt x="6950" y="28709"/>
                  </a:lnTo>
                  <a:lnTo>
                    <a:pt x="7132" y="28465"/>
                  </a:lnTo>
                  <a:lnTo>
                    <a:pt x="7376" y="28099"/>
                  </a:lnTo>
                  <a:lnTo>
                    <a:pt x="7559" y="27673"/>
                  </a:lnTo>
                  <a:lnTo>
                    <a:pt x="7681" y="27368"/>
                  </a:lnTo>
                  <a:lnTo>
                    <a:pt x="7681" y="27063"/>
                  </a:lnTo>
                  <a:lnTo>
                    <a:pt x="7742" y="26149"/>
                  </a:lnTo>
                  <a:lnTo>
                    <a:pt x="7803" y="25235"/>
                  </a:lnTo>
                  <a:lnTo>
                    <a:pt x="7925" y="24259"/>
                  </a:lnTo>
                  <a:lnTo>
                    <a:pt x="8169" y="22370"/>
                  </a:lnTo>
                  <a:lnTo>
                    <a:pt x="8351" y="21455"/>
                  </a:lnTo>
                  <a:lnTo>
                    <a:pt x="8412" y="21151"/>
                  </a:lnTo>
                  <a:lnTo>
                    <a:pt x="8412" y="20846"/>
                  </a:lnTo>
                  <a:lnTo>
                    <a:pt x="8351" y="19932"/>
                  </a:lnTo>
                  <a:lnTo>
                    <a:pt x="8351" y="19017"/>
                  </a:lnTo>
                  <a:lnTo>
                    <a:pt x="8412" y="18164"/>
                  </a:lnTo>
                  <a:lnTo>
                    <a:pt x="8534" y="17737"/>
                  </a:lnTo>
                  <a:lnTo>
                    <a:pt x="8656" y="17311"/>
                  </a:lnTo>
                  <a:lnTo>
                    <a:pt x="9022" y="16457"/>
                  </a:lnTo>
                  <a:lnTo>
                    <a:pt x="9510" y="15726"/>
                  </a:lnTo>
                  <a:lnTo>
                    <a:pt x="9753" y="15360"/>
                  </a:lnTo>
                  <a:lnTo>
                    <a:pt x="9997" y="15055"/>
                  </a:lnTo>
                  <a:lnTo>
                    <a:pt x="10302" y="14812"/>
                  </a:lnTo>
                  <a:lnTo>
                    <a:pt x="10668" y="14629"/>
                  </a:lnTo>
                  <a:lnTo>
                    <a:pt x="11094" y="14446"/>
                  </a:lnTo>
                  <a:lnTo>
                    <a:pt x="11521" y="14324"/>
                  </a:lnTo>
                  <a:lnTo>
                    <a:pt x="12374" y="14202"/>
                  </a:lnTo>
                  <a:lnTo>
                    <a:pt x="13411" y="14080"/>
                  </a:lnTo>
                  <a:lnTo>
                    <a:pt x="14447" y="14080"/>
                  </a:lnTo>
                  <a:lnTo>
                    <a:pt x="16519" y="14141"/>
                  </a:lnTo>
                  <a:lnTo>
                    <a:pt x="14691" y="13836"/>
                  </a:lnTo>
                  <a:lnTo>
                    <a:pt x="15727" y="13166"/>
                  </a:lnTo>
                  <a:lnTo>
                    <a:pt x="16336" y="12739"/>
                  </a:lnTo>
                  <a:lnTo>
                    <a:pt x="16641" y="12617"/>
                  </a:lnTo>
                  <a:lnTo>
                    <a:pt x="16885" y="12434"/>
                  </a:lnTo>
                  <a:lnTo>
                    <a:pt x="16946" y="12313"/>
                  </a:lnTo>
                  <a:lnTo>
                    <a:pt x="17007" y="12191"/>
                  </a:lnTo>
                  <a:lnTo>
                    <a:pt x="17190" y="10118"/>
                  </a:lnTo>
                  <a:lnTo>
                    <a:pt x="17738" y="10484"/>
                  </a:lnTo>
                  <a:lnTo>
                    <a:pt x="18348" y="10789"/>
                  </a:lnTo>
                  <a:lnTo>
                    <a:pt x="18896" y="11032"/>
                  </a:lnTo>
                  <a:lnTo>
                    <a:pt x="19201" y="11093"/>
                  </a:lnTo>
                  <a:lnTo>
                    <a:pt x="19506" y="11154"/>
                  </a:lnTo>
                  <a:lnTo>
                    <a:pt x="19811" y="11093"/>
                  </a:lnTo>
                  <a:lnTo>
                    <a:pt x="20115" y="11032"/>
                  </a:lnTo>
                  <a:lnTo>
                    <a:pt x="20664" y="10789"/>
                  </a:lnTo>
                  <a:lnTo>
                    <a:pt x="21274" y="10484"/>
                  </a:lnTo>
                  <a:lnTo>
                    <a:pt x="21883" y="10118"/>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41" name="Google Shape;241;p24"/>
          <p:cNvGrpSpPr/>
          <p:nvPr/>
        </p:nvGrpSpPr>
        <p:grpSpPr>
          <a:xfrm>
            <a:off x="8707154" y="2504716"/>
            <a:ext cx="305439" cy="305439"/>
            <a:chOff x="5382800" y="412975"/>
            <a:chExt cx="433800" cy="433800"/>
          </a:xfrm>
        </p:grpSpPr>
        <p:sp>
          <p:nvSpPr>
            <p:cNvPr id="242" name="Google Shape;242;p24"/>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243;p24"/>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244;p24"/>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0" name="Google Shape;649;p40"/>
          <p:cNvSpPr/>
          <p:nvPr/>
        </p:nvSpPr>
        <p:spPr>
          <a:xfrm>
            <a:off x="5231141" y="1936446"/>
            <a:ext cx="223757" cy="217461"/>
          </a:xfrm>
          <a:custGeom>
            <a:avLst/>
            <a:gdLst/>
            <a:ahLst/>
            <a:cxnLst/>
            <a:rect l="l" t="t" r="r" b="b"/>
            <a:pathLst>
              <a:path w="16221" h="16222" fill="none" extrusionOk="0">
                <a:moveTo>
                  <a:pt x="0" y="8111"/>
                </a:moveTo>
                <a:lnTo>
                  <a:pt x="0" y="8111"/>
                </a:lnTo>
                <a:lnTo>
                  <a:pt x="0" y="7697"/>
                </a:lnTo>
                <a:lnTo>
                  <a:pt x="49" y="7283"/>
                </a:lnTo>
                <a:lnTo>
                  <a:pt x="98" y="6869"/>
                </a:lnTo>
                <a:lnTo>
                  <a:pt x="171" y="6479"/>
                </a:lnTo>
                <a:lnTo>
                  <a:pt x="244" y="6090"/>
                </a:lnTo>
                <a:lnTo>
                  <a:pt x="366" y="5700"/>
                </a:lnTo>
                <a:lnTo>
                  <a:pt x="487" y="5335"/>
                </a:lnTo>
                <a:lnTo>
                  <a:pt x="634" y="4945"/>
                </a:lnTo>
                <a:lnTo>
                  <a:pt x="804" y="4604"/>
                </a:lnTo>
                <a:lnTo>
                  <a:pt x="975" y="4239"/>
                </a:lnTo>
                <a:lnTo>
                  <a:pt x="1169" y="3898"/>
                </a:lnTo>
                <a:lnTo>
                  <a:pt x="1389" y="3581"/>
                </a:lnTo>
                <a:lnTo>
                  <a:pt x="1608" y="3264"/>
                </a:lnTo>
                <a:lnTo>
                  <a:pt x="1851" y="2948"/>
                </a:lnTo>
                <a:lnTo>
                  <a:pt x="2119" y="2656"/>
                </a:lnTo>
                <a:lnTo>
                  <a:pt x="2387" y="2388"/>
                </a:lnTo>
                <a:lnTo>
                  <a:pt x="2655" y="2120"/>
                </a:lnTo>
                <a:lnTo>
                  <a:pt x="2947" y="1852"/>
                </a:lnTo>
                <a:lnTo>
                  <a:pt x="3264" y="1608"/>
                </a:lnTo>
                <a:lnTo>
                  <a:pt x="3581" y="1389"/>
                </a:lnTo>
                <a:lnTo>
                  <a:pt x="3897" y="1170"/>
                </a:lnTo>
                <a:lnTo>
                  <a:pt x="4238" y="975"/>
                </a:lnTo>
                <a:lnTo>
                  <a:pt x="4603" y="805"/>
                </a:lnTo>
                <a:lnTo>
                  <a:pt x="4944" y="634"/>
                </a:lnTo>
                <a:lnTo>
                  <a:pt x="5334" y="488"/>
                </a:lnTo>
                <a:lnTo>
                  <a:pt x="5699" y="366"/>
                </a:lnTo>
                <a:lnTo>
                  <a:pt x="6089" y="244"/>
                </a:lnTo>
                <a:lnTo>
                  <a:pt x="6479" y="171"/>
                </a:lnTo>
                <a:lnTo>
                  <a:pt x="6868" y="98"/>
                </a:lnTo>
                <a:lnTo>
                  <a:pt x="7282" y="50"/>
                </a:lnTo>
                <a:lnTo>
                  <a:pt x="7696" y="1"/>
                </a:lnTo>
                <a:lnTo>
                  <a:pt x="8111" y="1"/>
                </a:lnTo>
                <a:lnTo>
                  <a:pt x="8111" y="1"/>
                </a:lnTo>
                <a:lnTo>
                  <a:pt x="8525" y="1"/>
                </a:lnTo>
                <a:lnTo>
                  <a:pt x="8939" y="50"/>
                </a:lnTo>
                <a:lnTo>
                  <a:pt x="9353" y="98"/>
                </a:lnTo>
                <a:lnTo>
                  <a:pt x="9742" y="171"/>
                </a:lnTo>
                <a:lnTo>
                  <a:pt x="10132" y="244"/>
                </a:lnTo>
                <a:lnTo>
                  <a:pt x="10522" y="366"/>
                </a:lnTo>
                <a:lnTo>
                  <a:pt x="10911" y="488"/>
                </a:lnTo>
                <a:lnTo>
                  <a:pt x="11277" y="634"/>
                </a:lnTo>
                <a:lnTo>
                  <a:pt x="11618" y="805"/>
                </a:lnTo>
                <a:lnTo>
                  <a:pt x="11983" y="975"/>
                </a:lnTo>
                <a:lnTo>
                  <a:pt x="12324" y="1170"/>
                </a:lnTo>
                <a:lnTo>
                  <a:pt x="12641" y="1389"/>
                </a:lnTo>
                <a:lnTo>
                  <a:pt x="12957" y="1608"/>
                </a:lnTo>
                <a:lnTo>
                  <a:pt x="13274" y="1852"/>
                </a:lnTo>
                <a:lnTo>
                  <a:pt x="13566" y="2120"/>
                </a:lnTo>
                <a:lnTo>
                  <a:pt x="13834" y="2388"/>
                </a:lnTo>
                <a:lnTo>
                  <a:pt x="14126" y="2656"/>
                </a:lnTo>
                <a:lnTo>
                  <a:pt x="14370" y="2948"/>
                </a:lnTo>
                <a:lnTo>
                  <a:pt x="14613" y="3264"/>
                </a:lnTo>
                <a:lnTo>
                  <a:pt x="14832" y="3581"/>
                </a:lnTo>
                <a:lnTo>
                  <a:pt x="15052" y="3898"/>
                </a:lnTo>
                <a:lnTo>
                  <a:pt x="15247" y="4239"/>
                </a:lnTo>
                <a:lnTo>
                  <a:pt x="15417" y="4604"/>
                </a:lnTo>
                <a:lnTo>
                  <a:pt x="15587" y="4945"/>
                </a:lnTo>
                <a:lnTo>
                  <a:pt x="15734" y="5335"/>
                </a:lnTo>
                <a:lnTo>
                  <a:pt x="15855" y="5700"/>
                </a:lnTo>
                <a:lnTo>
                  <a:pt x="15977" y="6090"/>
                </a:lnTo>
                <a:lnTo>
                  <a:pt x="16050" y="6479"/>
                </a:lnTo>
                <a:lnTo>
                  <a:pt x="16123" y="6869"/>
                </a:lnTo>
                <a:lnTo>
                  <a:pt x="16172" y="7283"/>
                </a:lnTo>
                <a:lnTo>
                  <a:pt x="16221" y="7697"/>
                </a:lnTo>
                <a:lnTo>
                  <a:pt x="16221" y="8111"/>
                </a:lnTo>
                <a:lnTo>
                  <a:pt x="16221" y="8111"/>
                </a:lnTo>
                <a:lnTo>
                  <a:pt x="16221" y="8525"/>
                </a:lnTo>
                <a:lnTo>
                  <a:pt x="16172" y="8939"/>
                </a:lnTo>
                <a:lnTo>
                  <a:pt x="16123" y="9353"/>
                </a:lnTo>
                <a:lnTo>
                  <a:pt x="16050" y="9743"/>
                </a:lnTo>
                <a:lnTo>
                  <a:pt x="15977" y="10133"/>
                </a:lnTo>
                <a:lnTo>
                  <a:pt x="15855" y="10522"/>
                </a:lnTo>
                <a:lnTo>
                  <a:pt x="15734" y="10888"/>
                </a:lnTo>
                <a:lnTo>
                  <a:pt x="15587" y="11277"/>
                </a:lnTo>
                <a:lnTo>
                  <a:pt x="15417" y="11618"/>
                </a:lnTo>
                <a:lnTo>
                  <a:pt x="15247" y="11984"/>
                </a:lnTo>
                <a:lnTo>
                  <a:pt x="15052" y="12324"/>
                </a:lnTo>
                <a:lnTo>
                  <a:pt x="14832" y="12641"/>
                </a:lnTo>
                <a:lnTo>
                  <a:pt x="14613" y="12958"/>
                </a:lnTo>
                <a:lnTo>
                  <a:pt x="14370" y="13274"/>
                </a:lnTo>
                <a:lnTo>
                  <a:pt x="14126" y="13567"/>
                </a:lnTo>
                <a:lnTo>
                  <a:pt x="13834" y="13835"/>
                </a:lnTo>
                <a:lnTo>
                  <a:pt x="13566" y="14102"/>
                </a:lnTo>
                <a:lnTo>
                  <a:pt x="13274" y="14370"/>
                </a:lnTo>
                <a:lnTo>
                  <a:pt x="12957" y="14614"/>
                </a:lnTo>
                <a:lnTo>
                  <a:pt x="12641" y="14833"/>
                </a:lnTo>
                <a:lnTo>
                  <a:pt x="12324" y="15052"/>
                </a:lnTo>
                <a:lnTo>
                  <a:pt x="11983" y="15247"/>
                </a:lnTo>
                <a:lnTo>
                  <a:pt x="11618" y="15418"/>
                </a:lnTo>
                <a:lnTo>
                  <a:pt x="11277" y="15588"/>
                </a:lnTo>
                <a:lnTo>
                  <a:pt x="10911" y="15734"/>
                </a:lnTo>
                <a:lnTo>
                  <a:pt x="10522" y="15856"/>
                </a:lnTo>
                <a:lnTo>
                  <a:pt x="10132" y="15978"/>
                </a:lnTo>
                <a:lnTo>
                  <a:pt x="9742" y="16051"/>
                </a:lnTo>
                <a:lnTo>
                  <a:pt x="9353" y="16124"/>
                </a:lnTo>
                <a:lnTo>
                  <a:pt x="8939" y="16173"/>
                </a:lnTo>
                <a:lnTo>
                  <a:pt x="8525" y="16221"/>
                </a:lnTo>
                <a:lnTo>
                  <a:pt x="8111" y="16221"/>
                </a:lnTo>
                <a:lnTo>
                  <a:pt x="8111" y="16221"/>
                </a:lnTo>
                <a:lnTo>
                  <a:pt x="7696" y="16221"/>
                </a:lnTo>
                <a:lnTo>
                  <a:pt x="7282" y="16173"/>
                </a:lnTo>
                <a:lnTo>
                  <a:pt x="6868" y="16124"/>
                </a:lnTo>
                <a:lnTo>
                  <a:pt x="6479" y="16051"/>
                </a:lnTo>
                <a:lnTo>
                  <a:pt x="6089" y="15978"/>
                </a:lnTo>
                <a:lnTo>
                  <a:pt x="5699" y="15856"/>
                </a:lnTo>
                <a:lnTo>
                  <a:pt x="5334" y="15734"/>
                </a:lnTo>
                <a:lnTo>
                  <a:pt x="4944" y="15588"/>
                </a:lnTo>
                <a:lnTo>
                  <a:pt x="4603" y="15418"/>
                </a:lnTo>
                <a:lnTo>
                  <a:pt x="4238" y="15247"/>
                </a:lnTo>
                <a:lnTo>
                  <a:pt x="3897" y="15052"/>
                </a:lnTo>
                <a:lnTo>
                  <a:pt x="3581" y="14833"/>
                </a:lnTo>
                <a:lnTo>
                  <a:pt x="3264" y="14614"/>
                </a:lnTo>
                <a:lnTo>
                  <a:pt x="2947" y="14370"/>
                </a:lnTo>
                <a:lnTo>
                  <a:pt x="2655" y="14102"/>
                </a:lnTo>
                <a:lnTo>
                  <a:pt x="2387" y="13835"/>
                </a:lnTo>
                <a:lnTo>
                  <a:pt x="2119" y="13567"/>
                </a:lnTo>
                <a:lnTo>
                  <a:pt x="1851" y="13274"/>
                </a:lnTo>
                <a:lnTo>
                  <a:pt x="1608" y="12958"/>
                </a:lnTo>
                <a:lnTo>
                  <a:pt x="1389" y="12641"/>
                </a:lnTo>
                <a:lnTo>
                  <a:pt x="1169" y="12324"/>
                </a:lnTo>
                <a:lnTo>
                  <a:pt x="975" y="11984"/>
                </a:lnTo>
                <a:lnTo>
                  <a:pt x="804" y="11618"/>
                </a:lnTo>
                <a:lnTo>
                  <a:pt x="634" y="11277"/>
                </a:lnTo>
                <a:lnTo>
                  <a:pt x="487" y="10888"/>
                </a:lnTo>
                <a:lnTo>
                  <a:pt x="366" y="10522"/>
                </a:lnTo>
                <a:lnTo>
                  <a:pt x="244" y="10133"/>
                </a:lnTo>
                <a:lnTo>
                  <a:pt x="171" y="9743"/>
                </a:lnTo>
                <a:lnTo>
                  <a:pt x="98" y="9353"/>
                </a:lnTo>
                <a:lnTo>
                  <a:pt x="49" y="8939"/>
                </a:lnTo>
                <a:lnTo>
                  <a:pt x="0" y="8525"/>
                </a:lnTo>
                <a:lnTo>
                  <a:pt x="0" y="8111"/>
                </a:lnTo>
                <a:lnTo>
                  <a:pt x="0" y="8111"/>
                </a:lnTo>
                <a:close/>
                <a:moveTo>
                  <a:pt x="7234" y="11180"/>
                </a:moveTo>
                <a:lnTo>
                  <a:pt x="7234" y="11180"/>
                </a:lnTo>
                <a:lnTo>
                  <a:pt x="7282" y="11180"/>
                </a:lnTo>
                <a:lnTo>
                  <a:pt x="7282" y="11180"/>
                </a:lnTo>
                <a:lnTo>
                  <a:pt x="7453" y="11155"/>
                </a:lnTo>
                <a:lnTo>
                  <a:pt x="7623" y="11082"/>
                </a:lnTo>
                <a:lnTo>
                  <a:pt x="7794" y="10985"/>
                </a:lnTo>
                <a:lnTo>
                  <a:pt x="7916" y="10863"/>
                </a:lnTo>
                <a:lnTo>
                  <a:pt x="12007" y="6747"/>
                </a:lnTo>
                <a:lnTo>
                  <a:pt x="12007" y="6747"/>
                </a:lnTo>
                <a:lnTo>
                  <a:pt x="12105" y="6625"/>
                </a:lnTo>
                <a:lnTo>
                  <a:pt x="12153" y="6504"/>
                </a:lnTo>
                <a:lnTo>
                  <a:pt x="12202" y="6358"/>
                </a:lnTo>
                <a:lnTo>
                  <a:pt x="12202" y="6211"/>
                </a:lnTo>
                <a:lnTo>
                  <a:pt x="12202" y="6211"/>
                </a:lnTo>
                <a:lnTo>
                  <a:pt x="12178" y="6017"/>
                </a:lnTo>
                <a:lnTo>
                  <a:pt x="12129" y="5822"/>
                </a:lnTo>
                <a:lnTo>
                  <a:pt x="12032" y="5676"/>
                </a:lnTo>
                <a:lnTo>
                  <a:pt x="11886" y="5529"/>
                </a:lnTo>
                <a:lnTo>
                  <a:pt x="11886" y="5529"/>
                </a:lnTo>
                <a:lnTo>
                  <a:pt x="11764" y="5432"/>
                </a:lnTo>
                <a:lnTo>
                  <a:pt x="11618" y="5383"/>
                </a:lnTo>
                <a:lnTo>
                  <a:pt x="11472" y="5335"/>
                </a:lnTo>
                <a:lnTo>
                  <a:pt x="11325" y="5335"/>
                </a:lnTo>
                <a:lnTo>
                  <a:pt x="11325" y="5335"/>
                </a:lnTo>
                <a:lnTo>
                  <a:pt x="11131" y="5359"/>
                </a:lnTo>
                <a:lnTo>
                  <a:pt x="10960" y="5408"/>
                </a:lnTo>
                <a:lnTo>
                  <a:pt x="10790" y="5505"/>
                </a:lnTo>
                <a:lnTo>
                  <a:pt x="10643" y="5651"/>
                </a:lnTo>
                <a:lnTo>
                  <a:pt x="7161" y="8988"/>
                </a:lnTo>
                <a:lnTo>
                  <a:pt x="5797" y="7648"/>
                </a:lnTo>
                <a:lnTo>
                  <a:pt x="5797" y="7648"/>
                </a:lnTo>
                <a:lnTo>
                  <a:pt x="5675" y="7527"/>
                </a:lnTo>
                <a:lnTo>
                  <a:pt x="5505" y="7454"/>
                </a:lnTo>
                <a:lnTo>
                  <a:pt x="5358" y="7405"/>
                </a:lnTo>
                <a:lnTo>
                  <a:pt x="5188" y="7380"/>
                </a:lnTo>
                <a:lnTo>
                  <a:pt x="5188" y="7380"/>
                </a:lnTo>
                <a:lnTo>
                  <a:pt x="5017" y="7405"/>
                </a:lnTo>
                <a:lnTo>
                  <a:pt x="4847" y="7454"/>
                </a:lnTo>
                <a:lnTo>
                  <a:pt x="4701" y="7527"/>
                </a:lnTo>
                <a:lnTo>
                  <a:pt x="4555" y="7648"/>
                </a:lnTo>
                <a:lnTo>
                  <a:pt x="4555" y="7648"/>
                </a:lnTo>
                <a:lnTo>
                  <a:pt x="4457" y="7770"/>
                </a:lnTo>
                <a:lnTo>
                  <a:pt x="4360" y="7916"/>
                </a:lnTo>
                <a:lnTo>
                  <a:pt x="4311" y="8087"/>
                </a:lnTo>
                <a:lnTo>
                  <a:pt x="4311" y="8257"/>
                </a:lnTo>
                <a:lnTo>
                  <a:pt x="4311" y="8257"/>
                </a:lnTo>
                <a:lnTo>
                  <a:pt x="4311" y="8428"/>
                </a:lnTo>
                <a:lnTo>
                  <a:pt x="4360" y="8598"/>
                </a:lnTo>
                <a:lnTo>
                  <a:pt x="4457" y="8744"/>
                </a:lnTo>
                <a:lnTo>
                  <a:pt x="4555" y="8890"/>
                </a:lnTo>
                <a:lnTo>
                  <a:pt x="6601" y="10936"/>
                </a:lnTo>
                <a:lnTo>
                  <a:pt x="6601" y="10936"/>
                </a:lnTo>
                <a:lnTo>
                  <a:pt x="6747" y="11034"/>
                </a:lnTo>
                <a:lnTo>
                  <a:pt x="6893" y="11131"/>
                </a:lnTo>
                <a:lnTo>
                  <a:pt x="7063" y="11180"/>
                </a:lnTo>
                <a:lnTo>
                  <a:pt x="7234" y="11180"/>
                </a:lnTo>
                <a:lnTo>
                  <a:pt x="7234" y="11180"/>
                </a:lnTo>
                <a:close/>
              </a:path>
            </a:pathLst>
          </a:custGeom>
          <a:noFill/>
          <a:ln w="12175" cap="rnd" cmpd="sng">
            <a:solidFill>
              <a:srgbClr val="FF6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649;p40"/>
          <p:cNvSpPr/>
          <p:nvPr/>
        </p:nvSpPr>
        <p:spPr>
          <a:xfrm>
            <a:off x="5231141" y="2413099"/>
            <a:ext cx="223757" cy="217461"/>
          </a:xfrm>
          <a:custGeom>
            <a:avLst/>
            <a:gdLst/>
            <a:ahLst/>
            <a:cxnLst/>
            <a:rect l="l" t="t" r="r" b="b"/>
            <a:pathLst>
              <a:path w="16221" h="16222" fill="none" extrusionOk="0">
                <a:moveTo>
                  <a:pt x="0" y="8111"/>
                </a:moveTo>
                <a:lnTo>
                  <a:pt x="0" y="8111"/>
                </a:lnTo>
                <a:lnTo>
                  <a:pt x="0" y="7697"/>
                </a:lnTo>
                <a:lnTo>
                  <a:pt x="49" y="7283"/>
                </a:lnTo>
                <a:lnTo>
                  <a:pt x="98" y="6869"/>
                </a:lnTo>
                <a:lnTo>
                  <a:pt x="171" y="6479"/>
                </a:lnTo>
                <a:lnTo>
                  <a:pt x="244" y="6090"/>
                </a:lnTo>
                <a:lnTo>
                  <a:pt x="366" y="5700"/>
                </a:lnTo>
                <a:lnTo>
                  <a:pt x="487" y="5335"/>
                </a:lnTo>
                <a:lnTo>
                  <a:pt x="634" y="4945"/>
                </a:lnTo>
                <a:lnTo>
                  <a:pt x="804" y="4604"/>
                </a:lnTo>
                <a:lnTo>
                  <a:pt x="975" y="4239"/>
                </a:lnTo>
                <a:lnTo>
                  <a:pt x="1169" y="3898"/>
                </a:lnTo>
                <a:lnTo>
                  <a:pt x="1389" y="3581"/>
                </a:lnTo>
                <a:lnTo>
                  <a:pt x="1608" y="3264"/>
                </a:lnTo>
                <a:lnTo>
                  <a:pt x="1851" y="2948"/>
                </a:lnTo>
                <a:lnTo>
                  <a:pt x="2119" y="2656"/>
                </a:lnTo>
                <a:lnTo>
                  <a:pt x="2387" y="2388"/>
                </a:lnTo>
                <a:lnTo>
                  <a:pt x="2655" y="2120"/>
                </a:lnTo>
                <a:lnTo>
                  <a:pt x="2947" y="1852"/>
                </a:lnTo>
                <a:lnTo>
                  <a:pt x="3264" y="1608"/>
                </a:lnTo>
                <a:lnTo>
                  <a:pt x="3581" y="1389"/>
                </a:lnTo>
                <a:lnTo>
                  <a:pt x="3897" y="1170"/>
                </a:lnTo>
                <a:lnTo>
                  <a:pt x="4238" y="975"/>
                </a:lnTo>
                <a:lnTo>
                  <a:pt x="4603" y="805"/>
                </a:lnTo>
                <a:lnTo>
                  <a:pt x="4944" y="634"/>
                </a:lnTo>
                <a:lnTo>
                  <a:pt x="5334" y="488"/>
                </a:lnTo>
                <a:lnTo>
                  <a:pt x="5699" y="366"/>
                </a:lnTo>
                <a:lnTo>
                  <a:pt x="6089" y="244"/>
                </a:lnTo>
                <a:lnTo>
                  <a:pt x="6479" y="171"/>
                </a:lnTo>
                <a:lnTo>
                  <a:pt x="6868" y="98"/>
                </a:lnTo>
                <a:lnTo>
                  <a:pt x="7282" y="50"/>
                </a:lnTo>
                <a:lnTo>
                  <a:pt x="7696" y="1"/>
                </a:lnTo>
                <a:lnTo>
                  <a:pt x="8111" y="1"/>
                </a:lnTo>
                <a:lnTo>
                  <a:pt x="8111" y="1"/>
                </a:lnTo>
                <a:lnTo>
                  <a:pt x="8525" y="1"/>
                </a:lnTo>
                <a:lnTo>
                  <a:pt x="8939" y="50"/>
                </a:lnTo>
                <a:lnTo>
                  <a:pt x="9353" y="98"/>
                </a:lnTo>
                <a:lnTo>
                  <a:pt x="9742" y="171"/>
                </a:lnTo>
                <a:lnTo>
                  <a:pt x="10132" y="244"/>
                </a:lnTo>
                <a:lnTo>
                  <a:pt x="10522" y="366"/>
                </a:lnTo>
                <a:lnTo>
                  <a:pt x="10911" y="488"/>
                </a:lnTo>
                <a:lnTo>
                  <a:pt x="11277" y="634"/>
                </a:lnTo>
                <a:lnTo>
                  <a:pt x="11618" y="805"/>
                </a:lnTo>
                <a:lnTo>
                  <a:pt x="11983" y="975"/>
                </a:lnTo>
                <a:lnTo>
                  <a:pt x="12324" y="1170"/>
                </a:lnTo>
                <a:lnTo>
                  <a:pt x="12641" y="1389"/>
                </a:lnTo>
                <a:lnTo>
                  <a:pt x="12957" y="1608"/>
                </a:lnTo>
                <a:lnTo>
                  <a:pt x="13274" y="1852"/>
                </a:lnTo>
                <a:lnTo>
                  <a:pt x="13566" y="2120"/>
                </a:lnTo>
                <a:lnTo>
                  <a:pt x="13834" y="2388"/>
                </a:lnTo>
                <a:lnTo>
                  <a:pt x="14126" y="2656"/>
                </a:lnTo>
                <a:lnTo>
                  <a:pt x="14370" y="2948"/>
                </a:lnTo>
                <a:lnTo>
                  <a:pt x="14613" y="3264"/>
                </a:lnTo>
                <a:lnTo>
                  <a:pt x="14832" y="3581"/>
                </a:lnTo>
                <a:lnTo>
                  <a:pt x="15052" y="3898"/>
                </a:lnTo>
                <a:lnTo>
                  <a:pt x="15247" y="4239"/>
                </a:lnTo>
                <a:lnTo>
                  <a:pt x="15417" y="4604"/>
                </a:lnTo>
                <a:lnTo>
                  <a:pt x="15587" y="4945"/>
                </a:lnTo>
                <a:lnTo>
                  <a:pt x="15734" y="5335"/>
                </a:lnTo>
                <a:lnTo>
                  <a:pt x="15855" y="5700"/>
                </a:lnTo>
                <a:lnTo>
                  <a:pt x="15977" y="6090"/>
                </a:lnTo>
                <a:lnTo>
                  <a:pt x="16050" y="6479"/>
                </a:lnTo>
                <a:lnTo>
                  <a:pt x="16123" y="6869"/>
                </a:lnTo>
                <a:lnTo>
                  <a:pt x="16172" y="7283"/>
                </a:lnTo>
                <a:lnTo>
                  <a:pt x="16221" y="7697"/>
                </a:lnTo>
                <a:lnTo>
                  <a:pt x="16221" y="8111"/>
                </a:lnTo>
                <a:lnTo>
                  <a:pt x="16221" y="8111"/>
                </a:lnTo>
                <a:lnTo>
                  <a:pt x="16221" y="8525"/>
                </a:lnTo>
                <a:lnTo>
                  <a:pt x="16172" y="8939"/>
                </a:lnTo>
                <a:lnTo>
                  <a:pt x="16123" y="9353"/>
                </a:lnTo>
                <a:lnTo>
                  <a:pt x="16050" y="9743"/>
                </a:lnTo>
                <a:lnTo>
                  <a:pt x="15977" y="10133"/>
                </a:lnTo>
                <a:lnTo>
                  <a:pt x="15855" y="10522"/>
                </a:lnTo>
                <a:lnTo>
                  <a:pt x="15734" y="10888"/>
                </a:lnTo>
                <a:lnTo>
                  <a:pt x="15587" y="11277"/>
                </a:lnTo>
                <a:lnTo>
                  <a:pt x="15417" y="11618"/>
                </a:lnTo>
                <a:lnTo>
                  <a:pt x="15247" y="11984"/>
                </a:lnTo>
                <a:lnTo>
                  <a:pt x="15052" y="12324"/>
                </a:lnTo>
                <a:lnTo>
                  <a:pt x="14832" y="12641"/>
                </a:lnTo>
                <a:lnTo>
                  <a:pt x="14613" y="12958"/>
                </a:lnTo>
                <a:lnTo>
                  <a:pt x="14370" y="13274"/>
                </a:lnTo>
                <a:lnTo>
                  <a:pt x="14126" y="13567"/>
                </a:lnTo>
                <a:lnTo>
                  <a:pt x="13834" y="13835"/>
                </a:lnTo>
                <a:lnTo>
                  <a:pt x="13566" y="14102"/>
                </a:lnTo>
                <a:lnTo>
                  <a:pt x="13274" y="14370"/>
                </a:lnTo>
                <a:lnTo>
                  <a:pt x="12957" y="14614"/>
                </a:lnTo>
                <a:lnTo>
                  <a:pt x="12641" y="14833"/>
                </a:lnTo>
                <a:lnTo>
                  <a:pt x="12324" y="15052"/>
                </a:lnTo>
                <a:lnTo>
                  <a:pt x="11983" y="15247"/>
                </a:lnTo>
                <a:lnTo>
                  <a:pt x="11618" y="15418"/>
                </a:lnTo>
                <a:lnTo>
                  <a:pt x="11277" y="15588"/>
                </a:lnTo>
                <a:lnTo>
                  <a:pt x="10911" y="15734"/>
                </a:lnTo>
                <a:lnTo>
                  <a:pt x="10522" y="15856"/>
                </a:lnTo>
                <a:lnTo>
                  <a:pt x="10132" y="15978"/>
                </a:lnTo>
                <a:lnTo>
                  <a:pt x="9742" y="16051"/>
                </a:lnTo>
                <a:lnTo>
                  <a:pt x="9353" y="16124"/>
                </a:lnTo>
                <a:lnTo>
                  <a:pt x="8939" y="16173"/>
                </a:lnTo>
                <a:lnTo>
                  <a:pt x="8525" y="16221"/>
                </a:lnTo>
                <a:lnTo>
                  <a:pt x="8111" y="16221"/>
                </a:lnTo>
                <a:lnTo>
                  <a:pt x="8111" y="16221"/>
                </a:lnTo>
                <a:lnTo>
                  <a:pt x="7696" y="16221"/>
                </a:lnTo>
                <a:lnTo>
                  <a:pt x="7282" y="16173"/>
                </a:lnTo>
                <a:lnTo>
                  <a:pt x="6868" y="16124"/>
                </a:lnTo>
                <a:lnTo>
                  <a:pt x="6479" y="16051"/>
                </a:lnTo>
                <a:lnTo>
                  <a:pt x="6089" y="15978"/>
                </a:lnTo>
                <a:lnTo>
                  <a:pt x="5699" y="15856"/>
                </a:lnTo>
                <a:lnTo>
                  <a:pt x="5334" y="15734"/>
                </a:lnTo>
                <a:lnTo>
                  <a:pt x="4944" y="15588"/>
                </a:lnTo>
                <a:lnTo>
                  <a:pt x="4603" y="15418"/>
                </a:lnTo>
                <a:lnTo>
                  <a:pt x="4238" y="15247"/>
                </a:lnTo>
                <a:lnTo>
                  <a:pt x="3897" y="15052"/>
                </a:lnTo>
                <a:lnTo>
                  <a:pt x="3581" y="14833"/>
                </a:lnTo>
                <a:lnTo>
                  <a:pt x="3264" y="14614"/>
                </a:lnTo>
                <a:lnTo>
                  <a:pt x="2947" y="14370"/>
                </a:lnTo>
                <a:lnTo>
                  <a:pt x="2655" y="14102"/>
                </a:lnTo>
                <a:lnTo>
                  <a:pt x="2387" y="13835"/>
                </a:lnTo>
                <a:lnTo>
                  <a:pt x="2119" y="13567"/>
                </a:lnTo>
                <a:lnTo>
                  <a:pt x="1851" y="13274"/>
                </a:lnTo>
                <a:lnTo>
                  <a:pt x="1608" y="12958"/>
                </a:lnTo>
                <a:lnTo>
                  <a:pt x="1389" y="12641"/>
                </a:lnTo>
                <a:lnTo>
                  <a:pt x="1169" y="12324"/>
                </a:lnTo>
                <a:lnTo>
                  <a:pt x="975" y="11984"/>
                </a:lnTo>
                <a:lnTo>
                  <a:pt x="804" y="11618"/>
                </a:lnTo>
                <a:lnTo>
                  <a:pt x="634" y="11277"/>
                </a:lnTo>
                <a:lnTo>
                  <a:pt x="487" y="10888"/>
                </a:lnTo>
                <a:lnTo>
                  <a:pt x="366" y="10522"/>
                </a:lnTo>
                <a:lnTo>
                  <a:pt x="244" y="10133"/>
                </a:lnTo>
                <a:lnTo>
                  <a:pt x="171" y="9743"/>
                </a:lnTo>
                <a:lnTo>
                  <a:pt x="98" y="9353"/>
                </a:lnTo>
                <a:lnTo>
                  <a:pt x="49" y="8939"/>
                </a:lnTo>
                <a:lnTo>
                  <a:pt x="0" y="8525"/>
                </a:lnTo>
                <a:lnTo>
                  <a:pt x="0" y="8111"/>
                </a:lnTo>
                <a:lnTo>
                  <a:pt x="0" y="8111"/>
                </a:lnTo>
                <a:close/>
                <a:moveTo>
                  <a:pt x="7234" y="11180"/>
                </a:moveTo>
                <a:lnTo>
                  <a:pt x="7234" y="11180"/>
                </a:lnTo>
                <a:lnTo>
                  <a:pt x="7282" y="11180"/>
                </a:lnTo>
                <a:lnTo>
                  <a:pt x="7282" y="11180"/>
                </a:lnTo>
                <a:lnTo>
                  <a:pt x="7453" y="11155"/>
                </a:lnTo>
                <a:lnTo>
                  <a:pt x="7623" y="11082"/>
                </a:lnTo>
                <a:lnTo>
                  <a:pt x="7794" y="10985"/>
                </a:lnTo>
                <a:lnTo>
                  <a:pt x="7916" y="10863"/>
                </a:lnTo>
                <a:lnTo>
                  <a:pt x="12007" y="6747"/>
                </a:lnTo>
                <a:lnTo>
                  <a:pt x="12007" y="6747"/>
                </a:lnTo>
                <a:lnTo>
                  <a:pt x="12105" y="6625"/>
                </a:lnTo>
                <a:lnTo>
                  <a:pt x="12153" y="6504"/>
                </a:lnTo>
                <a:lnTo>
                  <a:pt x="12202" y="6358"/>
                </a:lnTo>
                <a:lnTo>
                  <a:pt x="12202" y="6211"/>
                </a:lnTo>
                <a:lnTo>
                  <a:pt x="12202" y="6211"/>
                </a:lnTo>
                <a:lnTo>
                  <a:pt x="12178" y="6017"/>
                </a:lnTo>
                <a:lnTo>
                  <a:pt x="12129" y="5822"/>
                </a:lnTo>
                <a:lnTo>
                  <a:pt x="12032" y="5676"/>
                </a:lnTo>
                <a:lnTo>
                  <a:pt x="11886" y="5529"/>
                </a:lnTo>
                <a:lnTo>
                  <a:pt x="11886" y="5529"/>
                </a:lnTo>
                <a:lnTo>
                  <a:pt x="11764" y="5432"/>
                </a:lnTo>
                <a:lnTo>
                  <a:pt x="11618" y="5383"/>
                </a:lnTo>
                <a:lnTo>
                  <a:pt x="11472" y="5335"/>
                </a:lnTo>
                <a:lnTo>
                  <a:pt x="11325" y="5335"/>
                </a:lnTo>
                <a:lnTo>
                  <a:pt x="11325" y="5335"/>
                </a:lnTo>
                <a:lnTo>
                  <a:pt x="11131" y="5359"/>
                </a:lnTo>
                <a:lnTo>
                  <a:pt x="10960" y="5408"/>
                </a:lnTo>
                <a:lnTo>
                  <a:pt x="10790" y="5505"/>
                </a:lnTo>
                <a:lnTo>
                  <a:pt x="10643" y="5651"/>
                </a:lnTo>
                <a:lnTo>
                  <a:pt x="7161" y="8988"/>
                </a:lnTo>
                <a:lnTo>
                  <a:pt x="5797" y="7648"/>
                </a:lnTo>
                <a:lnTo>
                  <a:pt x="5797" y="7648"/>
                </a:lnTo>
                <a:lnTo>
                  <a:pt x="5675" y="7527"/>
                </a:lnTo>
                <a:lnTo>
                  <a:pt x="5505" y="7454"/>
                </a:lnTo>
                <a:lnTo>
                  <a:pt x="5358" y="7405"/>
                </a:lnTo>
                <a:lnTo>
                  <a:pt x="5188" y="7380"/>
                </a:lnTo>
                <a:lnTo>
                  <a:pt x="5188" y="7380"/>
                </a:lnTo>
                <a:lnTo>
                  <a:pt x="5017" y="7405"/>
                </a:lnTo>
                <a:lnTo>
                  <a:pt x="4847" y="7454"/>
                </a:lnTo>
                <a:lnTo>
                  <a:pt x="4701" y="7527"/>
                </a:lnTo>
                <a:lnTo>
                  <a:pt x="4555" y="7648"/>
                </a:lnTo>
                <a:lnTo>
                  <a:pt x="4555" y="7648"/>
                </a:lnTo>
                <a:lnTo>
                  <a:pt x="4457" y="7770"/>
                </a:lnTo>
                <a:lnTo>
                  <a:pt x="4360" y="7916"/>
                </a:lnTo>
                <a:lnTo>
                  <a:pt x="4311" y="8087"/>
                </a:lnTo>
                <a:lnTo>
                  <a:pt x="4311" y="8257"/>
                </a:lnTo>
                <a:lnTo>
                  <a:pt x="4311" y="8257"/>
                </a:lnTo>
                <a:lnTo>
                  <a:pt x="4311" y="8428"/>
                </a:lnTo>
                <a:lnTo>
                  <a:pt x="4360" y="8598"/>
                </a:lnTo>
                <a:lnTo>
                  <a:pt x="4457" y="8744"/>
                </a:lnTo>
                <a:lnTo>
                  <a:pt x="4555" y="8890"/>
                </a:lnTo>
                <a:lnTo>
                  <a:pt x="6601" y="10936"/>
                </a:lnTo>
                <a:lnTo>
                  <a:pt x="6601" y="10936"/>
                </a:lnTo>
                <a:lnTo>
                  <a:pt x="6747" y="11034"/>
                </a:lnTo>
                <a:lnTo>
                  <a:pt x="6893" y="11131"/>
                </a:lnTo>
                <a:lnTo>
                  <a:pt x="7063" y="11180"/>
                </a:lnTo>
                <a:lnTo>
                  <a:pt x="7234" y="11180"/>
                </a:lnTo>
                <a:lnTo>
                  <a:pt x="7234" y="11180"/>
                </a:lnTo>
                <a:close/>
              </a:path>
            </a:pathLst>
          </a:custGeom>
          <a:noFill/>
          <a:ln w="12175" cap="rnd" cmpd="sng">
            <a:solidFill>
              <a:srgbClr val="FF6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649;p40"/>
          <p:cNvSpPr/>
          <p:nvPr/>
        </p:nvSpPr>
        <p:spPr>
          <a:xfrm>
            <a:off x="5231141" y="2889752"/>
            <a:ext cx="223757" cy="217461"/>
          </a:xfrm>
          <a:custGeom>
            <a:avLst/>
            <a:gdLst/>
            <a:ahLst/>
            <a:cxnLst/>
            <a:rect l="l" t="t" r="r" b="b"/>
            <a:pathLst>
              <a:path w="16221" h="16222" fill="none" extrusionOk="0">
                <a:moveTo>
                  <a:pt x="0" y="8111"/>
                </a:moveTo>
                <a:lnTo>
                  <a:pt x="0" y="8111"/>
                </a:lnTo>
                <a:lnTo>
                  <a:pt x="0" y="7697"/>
                </a:lnTo>
                <a:lnTo>
                  <a:pt x="49" y="7283"/>
                </a:lnTo>
                <a:lnTo>
                  <a:pt x="98" y="6869"/>
                </a:lnTo>
                <a:lnTo>
                  <a:pt x="171" y="6479"/>
                </a:lnTo>
                <a:lnTo>
                  <a:pt x="244" y="6090"/>
                </a:lnTo>
                <a:lnTo>
                  <a:pt x="366" y="5700"/>
                </a:lnTo>
                <a:lnTo>
                  <a:pt x="487" y="5335"/>
                </a:lnTo>
                <a:lnTo>
                  <a:pt x="634" y="4945"/>
                </a:lnTo>
                <a:lnTo>
                  <a:pt x="804" y="4604"/>
                </a:lnTo>
                <a:lnTo>
                  <a:pt x="975" y="4239"/>
                </a:lnTo>
                <a:lnTo>
                  <a:pt x="1169" y="3898"/>
                </a:lnTo>
                <a:lnTo>
                  <a:pt x="1389" y="3581"/>
                </a:lnTo>
                <a:lnTo>
                  <a:pt x="1608" y="3264"/>
                </a:lnTo>
                <a:lnTo>
                  <a:pt x="1851" y="2948"/>
                </a:lnTo>
                <a:lnTo>
                  <a:pt x="2119" y="2656"/>
                </a:lnTo>
                <a:lnTo>
                  <a:pt x="2387" y="2388"/>
                </a:lnTo>
                <a:lnTo>
                  <a:pt x="2655" y="2120"/>
                </a:lnTo>
                <a:lnTo>
                  <a:pt x="2947" y="1852"/>
                </a:lnTo>
                <a:lnTo>
                  <a:pt x="3264" y="1608"/>
                </a:lnTo>
                <a:lnTo>
                  <a:pt x="3581" y="1389"/>
                </a:lnTo>
                <a:lnTo>
                  <a:pt x="3897" y="1170"/>
                </a:lnTo>
                <a:lnTo>
                  <a:pt x="4238" y="975"/>
                </a:lnTo>
                <a:lnTo>
                  <a:pt x="4603" y="805"/>
                </a:lnTo>
                <a:lnTo>
                  <a:pt x="4944" y="634"/>
                </a:lnTo>
                <a:lnTo>
                  <a:pt x="5334" y="488"/>
                </a:lnTo>
                <a:lnTo>
                  <a:pt x="5699" y="366"/>
                </a:lnTo>
                <a:lnTo>
                  <a:pt x="6089" y="244"/>
                </a:lnTo>
                <a:lnTo>
                  <a:pt x="6479" y="171"/>
                </a:lnTo>
                <a:lnTo>
                  <a:pt x="6868" y="98"/>
                </a:lnTo>
                <a:lnTo>
                  <a:pt x="7282" y="50"/>
                </a:lnTo>
                <a:lnTo>
                  <a:pt x="7696" y="1"/>
                </a:lnTo>
                <a:lnTo>
                  <a:pt x="8111" y="1"/>
                </a:lnTo>
                <a:lnTo>
                  <a:pt x="8111" y="1"/>
                </a:lnTo>
                <a:lnTo>
                  <a:pt x="8525" y="1"/>
                </a:lnTo>
                <a:lnTo>
                  <a:pt x="8939" y="50"/>
                </a:lnTo>
                <a:lnTo>
                  <a:pt x="9353" y="98"/>
                </a:lnTo>
                <a:lnTo>
                  <a:pt x="9742" y="171"/>
                </a:lnTo>
                <a:lnTo>
                  <a:pt x="10132" y="244"/>
                </a:lnTo>
                <a:lnTo>
                  <a:pt x="10522" y="366"/>
                </a:lnTo>
                <a:lnTo>
                  <a:pt x="10911" y="488"/>
                </a:lnTo>
                <a:lnTo>
                  <a:pt x="11277" y="634"/>
                </a:lnTo>
                <a:lnTo>
                  <a:pt x="11618" y="805"/>
                </a:lnTo>
                <a:lnTo>
                  <a:pt x="11983" y="975"/>
                </a:lnTo>
                <a:lnTo>
                  <a:pt x="12324" y="1170"/>
                </a:lnTo>
                <a:lnTo>
                  <a:pt x="12641" y="1389"/>
                </a:lnTo>
                <a:lnTo>
                  <a:pt x="12957" y="1608"/>
                </a:lnTo>
                <a:lnTo>
                  <a:pt x="13274" y="1852"/>
                </a:lnTo>
                <a:lnTo>
                  <a:pt x="13566" y="2120"/>
                </a:lnTo>
                <a:lnTo>
                  <a:pt x="13834" y="2388"/>
                </a:lnTo>
                <a:lnTo>
                  <a:pt x="14126" y="2656"/>
                </a:lnTo>
                <a:lnTo>
                  <a:pt x="14370" y="2948"/>
                </a:lnTo>
                <a:lnTo>
                  <a:pt x="14613" y="3264"/>
                </a:lnTo>
                <a:lnTo>
                  <a:pt x="14832" y="3581"/>
                </a:lnTo>
                <a:lnTo>
                  <a:pt x="15052" y="3898"/>
                </a:lnTo>
                <a:lnTo>
                  <a:pt x="15247" y="4239"/>
                </a:lnTo>
                <a:lnTo>
                  <a:pt x="15417" y="4604"/>
                </a:lnTo>
                <a:lnTo>
                  <a:pt x="15587" y="4945"/>
                </a:lnTo>
                <a:lnTo>
                  <a:pt x="15734" y="5335"/>
                </a:lnTo>
                <a:lnTo>
                  <a:pt x="15855" y="5700"/>
                </a:lnTo>
                <a:lnTo>
                  <a:pt x="15977" y="6090"/>
                </a:lnTo>
                <a:lnTo>
                  <a:pt x="16050" y="6479"/>
                </a:lnTo>
                <a:lnTo>
                  <a:pt x="16123" y="6869"/>
                </a:lnTo>
                <a:lnTo>
                  <a:pt x="16172" y="7283"/>
                </a:lnTo>
                <a:lnTo>
                  <a:pt x="16221" y="7697"/>
                </a:lnTo>
                <a:lnTo>
                  <a:pt x="16221" y="8111"/>
                </a:lnTo>
                <a:lnTo>
                  <a:pt x="16221" y="8111"/>
                </a:lnTo>
                <a:lnTo>
                  <a:pt x="16221" y="8525"/>
                </a:lnTo>
                <a:lnTo>
                  <a:pt x="16172" y="8939"/>
                </a:lnTo>
                <a:lnTo>
                  <a:pt x="16123" y="9353"/>
                </a:lnTo>
                <a:lnTo>
                  <a:pt x="16050" y="9743"/>
                </a:lnTo>
                <a:lnTo>
                  <a:pt x="15977" y="10133"/>
                </a:lnTo>
                <a:lnTo>
                  <a:pt x="15855" y="10522"/>
                </a:lnTo>
                <a:lnTo>
                  <a:pt x="15734" y="10888"/>
                </a:lnTo>
                <a:lnTo>
                  <a:pt x="15587" y="11277"/>
                </a:lnTo>
                <a:lnTo>
                  <a:pt x="15417" y="11618"/>
                </a:lnTo>
                <a:lnTo>
                  <a:pt x="15247" y="11984"/>
                </a:lnTo>
                <a:lnTo>
                  <a:pt x="15052" y="12324"/>
                </a:lnTo>
                <a:lnTo>
                  <a:pt x="14832" y="12641"/>
                </a:lnTo>
                <a:lnTo>
                  <a:pt x="14613" y="12958"/>
                </a:lnTo>
                <a:lnTo>
                  <a:pt x="14370" y="13274"/>
                </a:lnTo>
                <a:lnTo>
                  <a:pt x="14126" y="13567"/>
                </a:lnTo>
                <a:lnTo>
                  <a:pt x="13834" y="13835"/>
                </a:lnTo>
                <a:lnTo>
                  <a:pt x="13566" y="14102"/>
                </a:lnTo>
                <a:lnTo>
                  <a:pt x="13274" y="14370"/>
                </a:lnTo>
                <a:lnTo>
                  <a:pt x="12957" y="14614"/>
                </a:lnTo>
                <a:lnTo>
                  <a:pt x="12641" y="14833"/>
                </a:lnTo>
                <a:lnTo>
                  <a:pt x="12324" y="15052"/>
                </a:lnTo>
                <a:lnTo>
                  <a:pt x="11983" y="15247"/>
                </a:lnTo>
                <a:lnTo>
                  <a:pt x="11618" y="15418"/>
                </a:lnTo>
                <a:lnTo>
                  <a:pt x="11277" y="15588"/>
                </a:lnTo>
                <a:lnTo>
                  <a:pt x="10911" y="15734"/>
                </a:lnTo>
                <a:lnTo>
                  <a:pt x="10522" y="15856"/>
                </a:lnTo>
                <a:lnTo>
                  <a:pt x="10132" y="15978"/>
                </a:lnTo>
                <a:lnTo>
                  <a:pt x="9742" y="16051"/>
                </a:lnTo>
                <a:lnTo>
                  <a:pt x="9353" y="16124"/>
                </a:lnTo>
                <a:lnTo>
                  <a:pt x="8939" y="16173"/>
                </a:lnTo>
                <a:lnTo>
                  <a:pt x="8525" y="16221"/>
                </a:lnTo>
                <a:lnTo>
                  <a:pt x="8111" y="16221"/>
                </a:lnTo>
                <a:lnTo>
                  <a:pt x="8111" y="16221"/>
                </a:lnTo>
                <a:lnTo>
                  <a:pt x="7696" y="16221"/>
                </a:lnTo>
                <a:lnTo>
                  <a:pt x="7282" y="16173"/>
                </a:lnTo>
                <a:lnTo>
                  <a:pt x="6868" y="16124"/>
                </a:lnTo>
                <a:lnTo>
                  <a:pt x="6479" y="16051"/>
                </a:lnTo>
                <a:lnTo>
                  <a:pt x="6089" y="15978"/>
                </a:lnTo>
                <a:lnTo>
                  <a:pt x="5699" y="15856"/>
                </a:lnTo>
                <a:lnTo>
                  <a:pt x="5334" y="15734"/>
                </a:lnTo>
                <a:lnTo>
                  <a:pt x="4944" y="15588"/>
                </a:lnTo>
                <a:lnTo>
                  <a:pt x="4603" y="15418"/>
                </a:lnTo>
                <a:lnTo>
                  <a:pt x="4238" y="15247"/>
                </a:lnTo>
                <a:lnTo>
                  <a:pt x="3897" y="15052"/>
                </a:lnTo>
                <a:lnTo>
                  <a:pt x="3581" y="14833"/>
                </a:lnTo>
                <a:lnTo>
                  <a:pt x="3264" y="14614"/>
                </a:lnTo>
                <a:lnTo>
                  <a:pt x="2947" y="14370"/>
                </a:lnTo>
                <a:lnTo>
                  <a:pt x="2655" y="14102"/>
                </a:lnTo>
                <a:lnTo>
                  <a:pt x="2387" y="13835"/>
                </a:lnTo>
                <a:lnTo>
                  <a:pt x="2119" y="13567"/>
                </a:lnTo>
                <a:lnTo>
                  <a:pt x="1851" y="13274"/>
                </a:lnTo>
                <a:lnTo>
                  <a:pt x="1608" y="12958"/>
                </a:lnTo>
                <a:lnTo>
                  <a:pt x="1389" y="12641"/>
                </a:lnTo>
                <a:lnTo>
                  <a:pt x="1169" y="12324"/>
                </a:lnTo>
                <a:lnTo>
                  <a:pt x="975" y="11984"/>
                </a:lnTo>
                <a:lnTo>
                  <a:pt x="804" y="11618"/>
                </a:lnTo>
                <a:lnTo>
                  <a:pt x="634" y="11277"/>
                </a:lnTo>
                <a:lnTo>
                  <a:pt x="487" y="10888"/>
                </a:lnTo>
                <a:lnTo>
                  <a:pt x="366" y="10522"/>
                </a:lnTo>
                <a:lnTo>
                  <a:pt x="244" y="10133"/>
                </a:lnTo>
                <a:lnTo>
                  <a:pt x="171" y="9743"/>
                </a:lnTo>
                <a:lnTo>
                  <a:pt x="98" y="9353"/>
                </a:lnTo>
                <a:lnTo>
                  <a:pt x="49" y="8939"/>
                </a:lnTo>
                <a:lnTo>
                  <a:pt x="0" y="8525"/>
                </a:lnTo>
                <a:lnTo>
                  <a:pt x="0" y="8111"/>
                </a:lnTo>
                <a:lnTo>
                  <a:pt x="0" y="8111"/>
                </a:lnTo>
                <a:close/>
                <a:moveTo>
                  <a:pt x="7234" y="11180"/>
                </a:moveTo>
                <a:lnTo>
                  <a:pt x="7234" y="11180"/>
                </a:lnTo>
                <a:lnTo>
                  <a:pt x="7282" y="11180"/>
                </a:lnTo>
                <a:lnTo>
                  <a:pt x="7282" y="11180"/>
                </a:lnTo>
                <a:lnTo>
                  <a:pt x="7453" y="11155"/>
                </a:lnTo>
                <a:lnTo>
                  <a:pt x="7623" y="11082"/>
                </a:lnTo>
                <a:lnTo>
                  <a:pt x="7794" y="10985"/>
                </a:lnTo>
                <a:lnTo>
                  <a:pt x="7916" y="10863"/>
                </a:lnTo>
                <a:lnTo>
                  <a:pt x="12007" y="6747"/>
                </a:lnTo>
                <a:lnTo>
                  <a:pt x="12007" y="6747"/>
                </a:lnTo>
                <a:lnTo>
                  <a:pt x="12105" y="6625"/>
                </a:lnTo>
                <a:lnTo>
                  <a:pt x="12153" y="6504"/>
                </a:lnTo>
                <a:lnTo>
                  <a:pt x="12202" y="6358"/>
                </a:lnTo>
                <a:lnTo>
                  <a:pt x="12202" y="6211"/>
                </a:lnTo>
                <a:lnTo>
                  <a:pt x="12202" y="6211"/>
                </a:lnTo>
                <a:lnTo>
                  <a:pt x="12178" y="6017"/>
                </a:lnTo>
                <a:lnTo>
                  <a:pt x="12129" y="5822"/>
                </a:lnTo>
                <a:lnTo>
                  <a:pt x="12032" y="5676"/>
                </a:lnTo>
                <a:lnTo>
                  <a:pt x="11886" y="5529"/>
                </a:lnTo>
                <a:lnTo>
                  <a:pt x="11886" y="5529"/>
                </a:lnTo>
                <a:lnTo>
                  <a:pt x="11764" y="5432"/>
                </a:lnTo>
                <a:lnTo>
                  <a:pt x="11618" y="5383"/>
                </a:lnTo>
                <a:lnTo>
                  <a:pt x="11472" y="5335"/>
                </a:lnTo>
                <a:lnTo>
                  <a:pt x="11325" y="5335"/>
                </a:lnTo>
                <a:lnTo>
                  <a:pt x="11325" y="5335"/>
                </a:lnTo>
                <a:lnTo>
                  <a:pt x="11131" y="5359"/>
                </a:lnTo>
                <a:lnTo>
                  <a:pt x="10960" y="5408"/>
                </a:lnTo>
                <a:lnTo>
                  <a:pt x="10790" y="5505"/>
                </a:lnTo>
                <a:lnTo>
                  <a:pt x="10643" y="5651"/>
                </a:lnTo>
                <a:lnTo>
                  <a:pt x="7161" y="8988"/>
                </a:lnTo>
                <a:lnTo>
                  <a:pt x="5797" y="7648"/>
                </a:lnTo>
                <a:lnTo>
                  <a:pt x="5797" y="7648"/>
                </a:lnTo>
                <a:lnTo>
                  <a:pt x="5675" y="7527"/>
                </a:lnTo>
                <a:lnTo>
                  <a:pt x="5505" y="7454"/>
                </a:lnTo>
                <a:lnTo>
                  <a:pt x="5358" y="7405"/>
                </a:lnTo>
                <a:lnTo>
                  <a:pt x="5188" y="7380"/>
                </a:lnTo>
                <a:lnTo>
                  <a:pt x="5188" y="7380"/>
                </a:lnTo>
                <a:lnTo>
                  <a:pt x="5017" y="7405"/>
                </a:lnTo>
                <a:lnTo>
                  <a:pt x="4847" y="7454"/>
                </a:lnTo>
                <a:lnTo>
                  <a:pt x="4701" y="7527"/>
                </a:lnTo>
                <a:lnTo>
                  <a:pt x="4555" y="7648"/>
                </a:lnTo>
                <a:lnTo>
                  <a:pt x="4555" y="7648"/>
                </a:lnTo>
                <a:lnTo>
                  <a:pt x="4457" y="7770"/>
                </a:lnTo>
                <a:lnTo>
                  <a:pt x="4360" y="7916"/>
                </a:lnTo>
                <a:lnTo>
                  <a:pt x="4311" y="8087"/>
                </a:lnTo>
                <a:lnTo>
                  <a:pt x="4311" y="8257"/>
                </a:lnTo>
                <a:lnTo>
                  <a:pt x="4311" y="8257"/>
                </a:lnTo>
                <a:lnTo>
                  <a:pt x="4311" y="8428"/>
                </a:lnTo>
                <a:lnTo>
                  <a:pt x="4360" y="8598"/>
                </a:lnTo>
                <a:lnTo>
                  <a:pt x="4457" y="8744"/>
                </a:lnTo>
                <a:lnTo>
                  <a:pt x="4555" y="8890"/>
                </a:lnTo>
                <a:lnTo>
                  <a:pt x="6601" y="10936"/>
                </a:lnTo>
                <a:lnTo>
                  <a:pt x="6601" y="10936"/>
                </a:lnTo>
                <a:lnTo>
                  <a:pt x="6747" y="11034"/>
                </a:lnTo>
                <a:lnTo>
                  <a:pt x="6893" y="11131"/>
                </a:lnTo>
                <a:lnTo>
                  <a:pt x="7063" y="11180"/>
                </a:lnTo>
                <a:lnTo>
                  <a:pt x="7234" y="11180"/>
                </a:lnTo>
                <a:lnTo>
                  <a:pt x="7234" y="11180"/>
                </a:lnTo>
                <a:close/>
              </a:path>
            </a:pathLst>
          </a:custGeom>
          <a:noFill/>
          <a:ln w="12175" cap="rnd" cmpd="sng">
            <a:solidFill>
              <a:srgbClr val="FF6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649;p40"/>
          <p:cNvSpPr/>
          <p:nvPr/>
        </p:nvSpPr>
        <p:spPr>
          <a:xfrm>
            <a:off x="5231141" y="3366405"/>
            <a:ext cx="223757" cy="217461"/>
          </a:xfrm>
          <a:custGeom>
            <a:avLst/>
            <a:gdLst/>
            <a:ahLst/>
            <a:cxnLst/>
            <a:rect l="l" t="t" r="r" b="b"/>
            <a:pathLst>
              <a:path w="16221" h="16222" fill="none" extrusionOk="0">
                <a:moveTo>
                  <a:pt x="0" y="8111"/>
                </a:moveTo>
                <a:lnTo>
                  <a:pt x="0" y="8111"/>
                </a:lnTo>
                <a:lnTo>
                  <a:pt x="0" y="7697"/>
                </a:lnTo>
                <a:lnTo>
                  <a:pt x="49" y="7283"/>
                </a:lnTo>
                <a:lnTo>
                  <a:pt x="98" y="6869"/>
                </a:lnTo>
                <a:lnTo>
                  <a:pt x="171" y="6479"/>
                </a:lnTo>
                <a:lnTo>
                  <a:pt x="244" y="6090"/>
                </a:lnTo>
                <a:lnTo>
                  <a:pt x="366" y="5700"/>
                </a:lnTo>
                <a:lnTo>
                  <a:pt x="487" y="5335"/>
                </a:lnTo>
                <a:lnTo>
                  <a:pt x="634" y="4945"/>
                </a:lnTo>
                <a:lnTo>
                  <a:pt x="804" y="4604"/>
                </a:lnTo>
                <a:lnTo>
                  <a:pt x="975" y="4239"/>
                </a:lnTo>
                <a:lnTo>
                  <a:pt x="1169" y="3898"/>
                </a:lnTo>
                <a:lnTo>
                  <a:pt x="1389" y="3581"/>
                </a:lnTo>
                <a:lnTo>
                  <a:pt x="1608" y="3264"/>
                </a:lnTo>
                <a:lnTo>
                  <a:pt x="1851" y="2948"/>
                </a:lnTo>
                <a:lnTo>
                  <a:pt x="2119" y="2656"/>
                </a:lnTo>
                <a:lnTo>
                  <a:pt x="2387" y="2388"/>
                </a:lnTo>
                <a:lnTo>
                  <a:pt x="2655" y="2120"/>
                </a:lnTo>
                <a:lnTo>
                  <a:pt x="2947" y="1852"/>
                </a:lnTo>
                <a:lnTo>
                  <a:pt x="3264" y="1608"/>
                </a:lnTo>
                <a:lnTo>
                  <a:pt x="3581" y="1389"/>
                </a:lnTo>
                <a:lnTo>
                  <a:pt x="3897" y="1170"/>
                </a:lnTo>
                <a:lnTo>
                  <a:pt x="4238" y="975"/>
                </a:lnTo>
                <a:lnTo>
                  <a:pt x="4603" y="805"/>
                </a:lnTo>
                <a:lnTo>
                  <a:pt x="4944" y="634"/>
                </a:lnTo>
                <a:lnTo>
                  <a:pt x="5334" y="488"/>
                </a:lnTo>
                <a:lnTo>
                  <a:pt x="5699" y="366"/>
                </a:lnTo>
                <a:lnTo>
                  <a:pt x="6089" y="244"/>
                </a:lnTo>
                <a:lnTo>
                  <a:pt x="6479" y="171"/>
                </a:lnTo>
                <a:lnTo>
                  <a:pt x="6868" y="98"/>
                </a:lnTo>
                <a:lnTo>
                  <a:pt x="7282" y="50"/>
                </a:lnTo>
                <a:lnTo>
                  <a:pt x="7696" y="1"/>
                </a:lnTo>
                <a:lnTo>
                  <a:pt x="8111" y="1"/>
                </a:lnTo>
                <a:lnTo>
                  <a:pt x="8111" y="1"/>
                </a:lnTo>
                <a:lnTo>
                  <a:pt x="8525" y="1"/>
                </a:lnTo>
                <a:lnTo>
                  <a:pt x="8939" y="50"/>
                </a:lnTo>
                <a:lnTo>
                  <a:pt x="9353" y="98"/>
                </a:lnTo>
                <a:lnTo>
                  <a:pt x="9742" y="171"/>
                </a:lnTo>
                <a:lnTo>
                  <a:pt x="10132" y="244"/>
                </a:lnTo>
                <a:lnTo>
                  <a:pt x="10522" y="366"/>
                </a:lnTo>
                <a:lnTo>
                  <a:pt x="10911" y="488"/>
                </a:lnTo>
                <a:lnTo>
                  <a:pt x="11277" y="634"/>
                </a:lnTo>
                <a:lnTo>
                  <a:pt x="11618" y="805"/>
                </a:lnTo>
                <a:lnTo>
                  <a:pt x="11983" y="975"/>
                </a:lnTo>
                <a:lnTo>
                  <a:pt x="12324" y="1170"/>
                </a:lnTo>
                <a:lnTo>
                  <a:pt x="12641" y="1389"/>
                </a:lnTo>
                <a:lnTo>
                  <a:pt x="12957" y="1608"/>
                </a:lnTo>
                <a:lnTo>
                  <a:pt x="13274" y="1852"/>
                </a:lnTo>
                <a:lnTo>
                  <a:pt x="13566" y="2120"/>
                </a:lnTo>
                <a:lnTo>
                  <a:pt x="13834" y="2388"/>
                </a:lnTo>
                <a:lnTo>
                  <a:pt x="14126" y="2656"/>
                </a:lnTo>
                <a:lnTo>
                  <a:pt x="14370" y="2948"/>
                </a:lnTo>
                <a:lnTo>
                  <a:pt x="14613" y="3264"/>
                </a:lnTo>
                <a:lnTo>
                  <a:pt x="14832" y="3581"/>
                </a:lnTo>
                <a:lnTo>
                  <a:pt x="15052" y="3898"/>
                </a:lnTo>
                <a:lnTo>
                  <a:pt x="15247" y="4239"/>
                </a:lnTo>
                <a:lnTo>
                  <a:pt x="15417" y="4604"/>
                </a:lnTo>
                <a:lnTo>
                  <a:pt x="15587" y="4945"/>
                </a:lnTo>
                <a:lnTo>
                  <a:pt x="15734" y="5335"/>
                </a:lnTo>
                <a:lnTo>
                  <a:pt x="15855" y="5700"/>
                </a:lnTo>
                <a:lnTo>
                  <a:pt x="15977" y="6090"/>
                </a:lnTo>
                <a:lnTo>
                  <a:pt x="16050" y="6479"/>
                </a:lnTo>
                <a:lnTo>
                  <a:pt x="16123" y="6869"/>
                </a:lnTo>
                <a:lnTo>
                  <a:pt x="16172" y="7283"/>
                </a:lnTo>
                <a:lnTo>
                  <a:pt x="16221" y="7697"/>
                </a:lnTo>
                <a:lnTo>
                  <a:pt x="16221" y="8111"/>
                </a:lnTo>
                <a:lnTo>
                  <a:pt x="16221" y="8111"/>
                </a:lnTo>
                <a:lnTo>
                  <a:pt x="16221" y="8525"/>
                </a:lnTo>
                <a:lnTo>
                  <a:pt x="16172" y="8939"/>
                </a:lnTo>
                <a:lnTo>
                  <a:pt x="16123" y="9353"/>
                </a:lnTo>
                <a:lnTo>
                  <a:pt x="16050" y="9743"/>
                </a:lnTo>
                <a:lnTo>
                  <a:pt x="15977" y="10133"/>
                </a:lnTo>
                <a:lnTo>
                  <a:pt x="15855" y="10522"/>
                </a:lnTo>
                <a:lnTo>
                  <a:pt x="15734" y="10888"/>
                </a:lnTo>
                <a:lnTo>
                  <a:pt x="15587" y="11277"/>
                </a:lnTo>
                <a:lnTo>
                  <a:pt x="15417" y="11618"/>
                </a:lnTo>
                <a:lnTo>
                  <a:pt x="15247" y="11984"/>
                </a:lnTo>
                <a:lnTo>
                  <a:pt x="15052" y="12324"/>
                </a:lnTo>
                <a:lnTo>
                  <a:pt x="14832" y="12641"/>
                </a:lnTo>
                <a:lnTo>
                  <a:pt x="14613" y="12958"/>
                </a:lnTo>
                <a:lnTo>
                  <a:pt x="14370" y="13274"/>
                </a:lnTo>
                <a:lnTo>
                  <a:pt x="14126" y="13567"/>
                </a:lnTo>
                <a:lnTo>
                  <a:pt x="13834" y="13835"/>
                </a:lnTo>
                <a:lnTo>
                  <a:pt x="13566" y="14102"/>
                </a:lnTo>
                <a:lnTo>
                  <a:pt x="13274" y="14370"/>
                </a:lnTo>
                <a:lnTo>
                  <a:pt x="12957" y="14614"/>
                </a:lnTo>
                <a:lnTo>
                  <a:pt x="12641" y="14833"/>
                </a:lnTo>
                <a:lnTo>
                  <a:pt x="12324" y="15052"/>
                </a:lnTo>
                <a:lnTo>
                  <a:pt x="11983" y="15247"/>
                </a:lnTo>
                <a:lnTo>
                  <a:pt x="11618" y="15418"/>
                </a:lnTo>
                <a:lnTo>
                  <a:pt x="11277" y="15588"/>
                </a:lnTo>
                <a:lnTo>
                  <a:pt x="10911" y="15734"/>
                </a:lnTo>
                <a:lnTo>
                  <a:pt x="10522" y="15856"/>
                </a:lnTo>
                <a:lnTo>
                  <a:pt x="10132" y="15978"/>
                </a:lnTo>
                <a:lnTo>
                  <a:pt x="9742" y="16051"/>
                </a:lnTo>
                <a:lnTo>
                  <a:pt x="9353" y="16124"/>
                </a:lnTo>
                <a:lnTo>
                  <a:pt x="8939" y="16173"/>
                </a:lnTo>
                <a:lnTo>
                  <a:pt x="8525" y="16221"/>
                </a:lnTo>
                <a:lnTo>
                  <a:pt x="8111" y="16221"/>
                </a:lnTo>
                <a:lnTo>
                  <a:pt x="8111" y="16221"/>
                </a:lnTo>
                <a:lnTo>
                  <a:pt x="7696" y="16221"/>
                </a:lnTo>
                <a:lnTo>
                  <a:pt x="7282" y="16173"/>
                </a:lnTo>
                <a:lnTo>
                  <a:pt x="6868" y="16124"/>
                </a:lnTo>
                <a:lnTo>
                  <a:pt x="6479" y="16051"/>
                </a:lnTo>
                <a:lnTo>
                  <a:pt x="6089" y="15978"/>
                </a:lnTo>
                <a:lnTo>
                  <a:pt x="5699" y="15856"/>
                </a:lnTo>
                <a:lnTo>
                  <a:pt x="5334" y="15734"/>
                </a:lnTo>
                <a:lnTo>
                  <a:pt x="4944" y="15588"/>
                </a:lnTo>
                <a:lnTo>
                  <a:pt x="4603" y="15418"/>
                </a:lnTo>
                <a:lnTo>
                  <a:pt x="4238" y="15247"/>
                </a:lnTo>
                <a:lnTo>
                  <a:pt x="3897" y="15052"/>
                </a:lnTo>
                <a:lnTo>
                  <a:pt x="3581" y="14833"/>
                </a:lnTo>
                <a:lnTo>
                  <a:pt x="3264" y="14614"/>
                </a:lnTo>
                <a:lnTo>
                  <a:pt x="2947" y="14370"/>
                </a:lnTo>
                <a:lnTo>
                  <a:pt x="2655" y="14102"/>
                </a:lnTo>
                <a:lnTo>
                  <a:pt x="2387" y="13835"/>
                </a:lnTo>
                <a:lnTo>
                  <a:pt x="2119" y="13567"/>
                </a:lnTo>
                <a:lnTo>
                  <a:pt x="1851" y="13274"/>
                </a:lnTo>
                <a:lnTo>
                  <a:pt x="1608" y="12958"/>
                </a:lnTo>
                <a:lnTo>
                  <a:pt x="1389" y="12641"/>
                </a:lnTo>
                <a:lnTo>
                  <a:pt x="1169" y="12324"/>
                </a:lnTo>
                <a:lnTo>
                  <a:pt x="975" y="11984"/>
                </a:lnTo>
                <a:lnTo>
                  <a:pt x="804" y="11618"/>
                </a:lnTo>
                <a:lnTo>
                  <a:pt x="634" y="11277"/>
                </a:lnTo>
                <a:lnTo>
                  <a:pt x="487" y="10888"/>
                </a:lnTo>
                <a:lnTo>
                  <a:pt x="366" y="10522"/>
                </a:lnTo>
                <a:lnTo>
                  <a:pt x="244" y="10133"/>
                </a:lnTo>
                <a:lnTo>
                  <a:pt x="171" y="9743"/>
                </a:lnTo>
                <a:lnTo>
                  <a:pt x="98" y="9353"/>
                </a:lnTo>
                <a:lnTo>
                  <a:pt x="49" y="8939"/>
                </a:lnTo>
                <a:lnTo>
                  <a:pt x="0" y="8525"/>
                </a:lnTo>
                <a:lnTo>
                  <a:pt x="0" y="8111"/>
                </a:lnTo>
                <a:lnTo>
                  <a:pt x="0" y="8111"/>
                </a:lnTo>
                <a:close/>
                <a:moveTo>
                  <a:pt x="7234" y="11180"/>
                </a:moveTo>
                <a:lnTo>
                  <a:pt x="7234" y="11180"/>
                </a:lnTo>
                <a:lnTo>
                  <a:pt x="7282" y="11180"/>
                </a:lnTo>
                <a:lnTo>
                  <a:pt x="7282" y="11180"/>
                </a:lnTo>
                <a:lnTo>
                  <a:pt x="7453" y="11155"/>
                </a:lnTo>
                <a:lnTo>
                  <a:pt x="7623" y="11082"/>
                </a:lnTo>
                <a:lnTo>
                  <a:pt x="7794" y="10985"/>
                </a:lnTo>
                <a:lnTo>
                  <a:pt x="7916" y="10863"/>
                </a:lnTo>
                <a:lnTo>
                  <a:pt x="12007" y="6747"/>
                </a:lnTo>
                <a:lnTo>
                  <a:pt x="12007" y="6747"/>
                </a:lnTo>
                <a:lnTo>
                  <a:pt x="12105" y="6625"/>
                </a:lnTo>
                <a:lnTo>
                  <a:pt x="12153" y="6504"/>
                </a:lnTo>
                <a:lnTo>
                  <a:pt x="12202" y="6358"/>
                </a:lnTo>
                <a:lnTo>
                  <a:pt x="12202" y="6211"/>
                </a:lnTo>
                <a:lnTo>
                  <a:pt x="12202" y="6211"/>
                </a:lnTo>
                <a:lnTo>
                  <a:pt x="12178" y="6017"/>
                </a:lnTo>
                <a:lnTo>
                  <a:pt x="12129" y="5822"/>
                </a:lnTo>
                <a:lnTo>
                  <a:pt x="12032" y="5676"/>
                </a:lnTo>
                <a:lnTo>
                  <a:pt x="11886" y="5529"/>
                </a:lnTo>
                <a:lnTo>
                  <a:pt x="11886" y="5529"/>
                </a:lnTo>
                <a:lnTo>
                  <a:pt x="11764" y="5432"/>
                </a:lnTo>
                <a:lnTo>
                  <a:pt x="11618" y="5383"/>
                </a:lnTo>
                <a:lnTo>
                  <a:pt x="11472" y="5335"/>
                </a:lnTo>
                <a:lnTo>
                  <a:pt x="11325" y="5335"/>
                </a:lnTo>
                <a:lnTo>
                  <a:pt x="11325" y="5335"/>
                </a:lnTo>
                <a:lnTo>
                  <a:pt x="11131" y="5359"/>
                </a:lnTo>
                <a:lnTo>
                  <a:pt x="10960" y="5408"/>
                </a:lnTo>
                <a:lnTo>
                  <a:pt x="10790" y="5505"/>
                </a:lnTo>
                <a:lnTo>
                  <a:pt x="10643" y="5651"/>
                </a:lnTo>
                <a:lnTo>
                  <a:pt x="7161" y="8988"/>
                </a:lnTo>
                <a:lnTo>
                  <a:pt x="5797" y="7648"/>
                </a:lnTo>
                <a:lnTo>
                  <a:pt x="5797" y="7648"/>
                </a:lnTo>
                <a:lnTo>
                  <a:pt x="5675" y="7527"/>
                </a:lnTo>
                <a:lnTo>
                  <a:pt x="5505" y="7454"/>
                </a:lnTo>
                <a:lnTo>
                  <a:pt x="5358" y="7405"/>
                </a:lnTo>
                <a:lnTo>
                  <a:pt x="5188" y="7380"/>
                </a:lnTo>
                <a:lnTo>
                  <a:pt x="5188" y="7380"/>
                </a:lnTo>
                <a:lnTo>
                  <a:pt x="5017" y="7405"/>
                </a:lnTo>
                <a:lnTo>
                  <a:pt x="4847" y="7454"/>
                </a:lnTo>
                <a:lnTo>
                  <a:pt x="4701" y="7527"/>
                </a:lnTo>
                <a:lnTo>
                  <a:pt x="4555" y="7648"/>
                </a:lnTo>
                <a:lnTo>
                  <a:pt x="4555" y="7648"/>
                </a:lnTo>
                <a:lnTo>
                  <a:pt x="4457" y="7770"/>
                </a:lnTo>
                <a:lnTo>
                  <a:pt x="4360" y="7916"/>
                </a:lnTo>
                <a:lnTo>
                  <a:pt x="4311" y="8087"/>
                </a:lnTo>
                <a:lnTo>
                  <a:pt x="4311" y="8257"/>
                </a:lnTo>
                <a:lnTo>
                  <a:pt x="4311" y="8257"/>
                </a:lnTo>
                <a:lnTo>
                  <a:pt x="4311" y="8428"/>
                </a:lnTo>
                <a:lnTo>
                  <a:pt x="4360" y="8598"/>
                </a:lnTo>
                <a:lnTo>
                  <a:pt x="4457" y="8744"/>
                </a:lnTo>
                <a:lnTo>
                  <a:pt x="4555" y="8890"/>
                </a:lnTo>
                <a:lnTo>
                  <a:pt x="6601" y="10936"/>
                </a:lnTo>
                <a:lnTo>
                  <a:pt x="6601" y="10936"/>
                </a:lnTo>
                <a:lnTo>
                  <a:pt x="6747" y="11034"/>
                </a:lnTo>
                <a:lnTo>
                  <a:pt x="6893" y="11131"/>
                </a:lnTo>
                <a:lnTo>
                  <a:pt x="7063" y="11180"/>
                </a:lnTo>
                <a:lnTo>
                  <a:pt x="7234" y="11180"/>
                </a:lnTo>
                <a:lnTo>
                  <a:pt x="7234" y="11180"/>
                </a:lnTo>
                <a:close/>
              </a:path>
            </a:pathLst>
          </a:custGeom>
          <a:noFill/>
          <a:ln w="12175" cap="rnd" cmpd="sng">
            <a:solidFill>
              <a:srgbClr val="FF6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649;p40"/>
          <p:cNvSpPr/>
          <p:nvPr/>
        </p:nvSpPr>
        <p:spPr>
          <a:xfrm>
            <a:off x="6647778" y="3833380"/>
            <a:ext cx="223757" cy="217461"/>
          </a:xfrm>
          <a:custGeom>
            <a:avLst/>
            <a:gdLst/>
            <a:ahLst/>
            <a:cxnLst/>
            <a:rect l="l" t="t" r="r" b="b"/>
            <a:pathLst>
              <a:path w="16221" h="16222" fill="none" extrusionOk="0">
                <a:moveTo>
                  <a:pt x="0" y="8111"/>
                </a:moveTo>
                <a:lnTo>
                  <a:pt x="0" y="8111"/>
                </a:lnTo>
                <a:lnTo>
                  <a:pt x="0" y="7697"/>
                </a:lnTo>
                <a:lnTo>
                  <a:pt x="49" y="7283"/>
                </a:lnTo>
                <a:lnTo>
                  <a:pt x="98" y="6869"/>
                </a:lnTo>
                <a:lnTo>
                  <a:pt x="171" y="6479"/>
                </a:lnTo>
                <a:lnTo>
                  <a:pt x="244" y="6090"/>
                </a:lnTo>
                <a:lnTo>
                  <a:pt x="366" y="5700"/>
                </a:lnTo>
                <a:lnTo>
                  <a:pt x="487" y="5335"/>
                </a:lnTo>
                <a:lnTo>
                  <a:pt x="634" y="4945"/>
                </a:lnTo>
                <a:lnTo>
                  <a:pt x="804" y="4604"/>
                </a:lnTo>
                <a:lnTo>
                  <a:pt x="975" y="4239"/>
                </a:lnTo>
                <a:lnTo>
                  <a:pt x="1169" y="3898"/>
                </a:lnTo>
                <a:lnTo>
                  <a:pt x="1389" y="3581"/>
                </a:lnTo>
                <a:lnTo>
                  <a:pt x="1608" y="3264"/>
                </a:lnTo>
                <a:lnTo>
                  <a:pt x="1851" y="2948"/>
                </a:lnTo>
                <a:lnTo>
                  <a:pt x="2119" y="2656"/>
                </a:lnTo>
                <a:lnTo>
                  <a:pt x="2387" y="2388"/>
                </a:lnTo>
                <a:lnTo>
                  <a:pt x="2655" y="2120"/>
                </a:lnTo>
                <a:lnTo>
                  <a:pt x="2947" y="1852"/>
                </a:lnTo>
                <a:lnTo>
                  <a:pt x="3264" y="1608"/>
                </a:lnTo>
                <a:lnTo>
                  <a:pt x="3581" y="1389"/>
                </a:lnTo>
                <a:lnTo>
                  <a:pt x="3897" y="1170"/>
                </a:lnTo>
                <a:lnTo>
                  <a:pt x="4238" y="975"/>
                </a:lnTo>
                <a:lnTo>
                  <a:pt x="4603" y="805"/>
                </a:lnTo>
                <a:lnTo>
                  <a:pt x="4944" y="634"/>
                </a:lnTo>
                <a:lnTo>
                  <a:pt x="5334" y="488"/>
                </a:lnTo>
                <a:lnTo>
                  <a:pt x="5699" y="366"/>
                </a:lnTo>
                <a:lnTo>
                  <a:pt x="6089" y="244"/>
                </a:lnTo>
                <a:lnTo>
                  <a:pt x="6479" y="171"/>
                </a:lnTo>
                <a:lnTo>
                  <a:pt x="6868" y="98"/>
                </a:lnTo>
                <a:lnTo>
                  <a:pt x="7282" y="50"/>
                </a:lnTo>
                <a:lnTo>
                  <a:pt x="7696" y="1"/>
                </a:lnTo>
                <a:lnTo>
                  <a:pt x="8111" y="1"/>
                </a:lnTo>
                <a:lnTo>
                  <a:pt x="8111" y="1"/>
                </a:lnTo>
                <a:lnTo>
                  <a:pt x="8525" y="1"/>
                </a:lnTo>
                <a:lnTo>
                  <a:pt x="8939" y="50"/>
                </a:lnTo>
                <a:lnTo>
                  <a:pt x="9353" y="98"/>
                </a:lnTo>
                <a:lnTo>
                  <a:pt x="9742" y="171"/>
                </a:lnTo>
                <a:lnTo>
                  <a:pt x="10132" y="244"/>
                </a:lnTo>
                <a:lnTo>
                  <a:pt x="10522" y="366"/>
                </a:lnTo>
                <a:lnTo>
                  <a:pt x="10911" y="488"/>
                </a:lnTo>
                <a:lnTo>
                  <a:pt x="11277" y="634"/>
                </a:lnTo>
                <a:lnTo>
                  <a:pt x="11618" y="805"/>
                </a:lnTo>
                <a:lnTo>
                  <a:pt x="11983" y="975"/>
                </a:lnTo>
                <a:lnTo>
                  <a:pt x="12324" y="1170"/>
                </a:lnTo>
                <a:lnTo>
                  <a:pt x="12641" y="1389"/>
                </a:lnTo>
                <a:lnTo>
                  <a:pt x="12957" y="1608"/>
                </a:lnTo>
                <a:lnTo>
                  <a:pt x="13274" y="1852"/>
                </a:lnTo>
                <a:lnTo>
                  <a:pt x="13566" y="2120"/>
                </a:lnTo>
                <a:lnTo>
                  <a:pt x="13834" y="2388"/>
                </a:lnTo>
                <a:lnTo>
                  <a:pt x="14126" y="2656"/>
                </a:lnTo>
                <a:lnTo>
                  <a:pt x="14370" y="2948"/>
                </a:lnTo>
                <a:lnTo>
                  <a:pt x="14613" y="3264"/>
                </a:lnTo>
                <a:lnTo>
                  <a:pt x="14832" y="3581"/>
                </a:lnTo>
                <a:lnTo>
                  <a:pt x="15052" y="3898"/>
                </a:lnTo>
                <a:lnTo>
                  <a:pt x="15247" y="4239"/>
                </a:lnTo>
                <a:lnTo>
                  <a:pt x="15417" y="4604"/>
                </a:lnTo>
                <a:lnTo>
                  <a:pt x="15587" y="4945"/>
                </a:lnTo>
                <a:lnTo>
                  <a:pt x="15734" y="5335"/>
                </a:lnTo>
                <a:lnTo>
                  <a:pt x="15855" y="5700"/>
                </a:lnTo>
                <a:lnTo>
                  <a:pt x="15977" y="6090"/>
                </a:lnTo>
                <a:lnTo>
                  <a:pt x="16050" y="6479"/>
                </a:lnTo>
                <a:lnTo>
                  <a:pt x="16123" y="6869"/>
                </a:lnTo>
                <a:lnTo>
                  <a:pt x="16172" y="7283"/>
                </a:lnTo>
                <a:lnTo>
                  <a:pt x="16221" y="7697"/>
                </a:lnTo>
                <a:lnTo>
                  <a:pt x="16221" y="8111"/>
                </a:lnTo>
                <a:lnTo>
                  <a:pt x="16221" y="8111"/>
                </a:lnTo>
                <a:lnTo>
                  <a:pt x="16221" y="8525"/>
                </a:lnTo>
                <a:lnTo>
                  <a:pt x="16172" y="8939"/>
                </a:lnTo>
                <a:lnTo>
                  <a:pt x="16123" y="9353"/>
                </a:lnTo>
                <a:lnTo>
                  <a:pt x="16050" y="9743"/>
                </a:lnTo>
                <a:lnTo>
                  <a:pt x="15977" y="10133"/>
                </a:lnTo>
                <a:lnTo>
                  <a:pt x="15855" y="10522"/>
                </a:lnTo>
                <a:lnTo>
                  <a:pt x="15734" y="10888"/>
                </a:lnTo>
                <a:lnTo>
                  <a:pt x="15587" y="11277"/>
                </a:lnTo>
                <a:lnTo>
                  <a:pt x="15417" y="11618"/>
                </a:lnTo>
                <a:lnTo>
                  <a:pt x="15247" y="11984"/>
                </a:lnTo>
                <a:lnTo>
                  <a:pt x="15052" y="12324"/>
                </a:lnTo>
                <a:lnTo>
                  <a:pt x="14832" y="12641"/>
                </a:lnTo>
                <a:lnTo>
                  <a:pt x="14613" y="12958"/>
                </a:lnTo>
                <a:lnTo>
                  <a:pt x="14370" y="13274"/>
                </a:lnTo>
                <a:lnTo>
                  <a:pt x="14126" y="13567"/>
                </a:lnTo>
                <a:lnTo>
                  <a:pt x="13834" y="13835"/>
                </a:lnTo>
                <a:lnTo>
                  <a:pt x="13566" y="14102"/>
                </a:lnTo>
                <a:lnTo>
                  <a:pt x="13274" y="14370"/>
                </a:lnTo>
                <a:lnTo>
                  <a:pt x="12957" y="14614"/>
                </a:lnTo>
                <a:lnTo>
                  <a:pt x="12641" y="14833"/>
                </a:lnTo>
                <a:lnTo>
                  <a:pt x="12324" y="15052"/>
                </a:lnTo>
                <a:lnTo>
                  <a:pt x="11983" y="15247"/>
                </a:lnTo>
                <a:lnTo>
                  <a:pt x="11618" y="15418"/>
                </a:lnTo>
                <a:lnTo>
                  <a:pt x="11277" y="15588"/>
                </a:lnTo>
                <a:lnTo>
                  <a:pt x="10911" y="15734"/>
                </a:lnTo>
                <a:lnTo>
                  <a:pt x="10522" y="15856"/>
                </a:lnTo>
                <a:lnTo>
                  <a:pt x="10132" y="15978"/>
                </a:lnTo>
                <a:lnTo>
                  <a:pt x="9742" y="16051"/>
                </a:lnTo>
                <a:lnTo>
                  <a:pt x="9353" y="16124"/>
                </a:lnTo>
                <a:lnTo>
                  <a:pt x="8939" y="16173"/>
                </a:lnTo>
                <a:lnTo>
                  <a:pt x="8525" y="16221"/>
                </a:lnTo>
                <a:lnTo>
                  <a:pt x="8111" y="16221"/>
                </a:lnTo>
                <a:lnTo>
                  <a:pt x="8111" y="16221"/>
                </a:lnTo>
                <a:lnTo>
                  <a:pt x="7696" y="16221"/>
                </a:lnTo>
                <a:lnTo>
                  <a:pt x="7282" y="16173"/>
                </a:lnTo>
                <a:lnTo>
                  <a:pt x="6868" y="16124"/>
                </a:lnTo>
                <a:lnTo>
                  <a:pt x="6479" y="16051"/>
                </a:lnTo>
                <a:lnTo>
                  <a:pt x="6089" y="15978"/>
                </a:lnTo>
                <a:lnTo>
                  <a:pt x="5699" y="15856"/>
                </a:lnTo>
                <a:lnTo>
                  <a:pt x="5334" y="15734"/>
                </a:lnTo>
                <a:lnTo>
                  <a:pt x="4944" y="15588"/>
                </a:lnTo>
                <a:lnTo>
                  <a:pt x="4603" y="15418"/>
                </a:lnTo>
                <a:lnTo>
                  <a:pt x="4238" y="15247"/>
                </a:lnTo>
                <a:lnTo>
                  <a:pt x="3897" y="15052"/>
                </a:lnTo>
                <a:lnTo>
                  <a:pt x="3581" y="14833"/>
                </a:lnTo>
                <a:lnTo>
                  <a:pt x="3264" y="14614"/>
                </a:lnTo>
                <a:lnTo>
                  <a:pt x="2947" y="14370"/>
                </a:lnTo>
                <a:lnTo>
                  <a:pt x="2655" y="14102"/>
                </a:lnTo>
                <a:lnTo>
                  <a:pt x="2387" y="13835"/>
                </a:lnTo>
                <a:lnTo>
                  <a:pt x="2119" y="13567"/>
                </a:lnTo>
                <a:lnTo>
                  <a:pt x="1851" y="13274"/>
                </a:lnTo>
                <a:lnTo>
                  <a:pt x="1608" y="12958"/>
                </a:lnTo>
                <a:lnTo>
                  <a:pt x="1389" y="12641"/>
                </a:lnTo>
                <a:lnTo>
                  <a:pt x="1169" y="12324"/>
                </a:lnTo>
                <a:lnTo>
                  <a:pt x="975" y="11984"/>
                </a:lnTo>
                <a:lnTo>
                  <a:pt x="804" y="11618"/>
                </a:lnTo>
                <a:lnTo>
                  <a:pt x="634" y="11277"/>
                </a:lnTo>
                <a:lnTo>
                  <a:pt x="487" y="10888"/>
                </a:lnTo>
                <a:lnTo>
                  <a:pt x="366" y="10522"/>
                </a:lnTo>
                <a:lnTo>
                  <a:pt x="244" y="10133"/>
                </a:lnTo>
                <a:lnTo>
                  <a:pt x="171" y="9743"/>
                </a:lnTo>
                <a:lnTo>
                  <a:pt x="98" y="9353"/>
                </a:lnTo>
                <a:lnTo>
                  <a:pt x="49" y="8939"/>
                </a:lnTo>
                <a:lnTo>
                  <a:pt x="0" y="8525"/>
                </a:lnTo>
                <a:lnTo>
                  <a:pt x="0" y="8111"/>
                </a:lnTo>
                <a:lnTo>
                  <a:pt x="0" y="8111"/>
                </a:lnTo>
                <a:close/>
                <a:moveTo>
                  <a:pt x="7234" y="11180"/>
                </a:moveTo>
                <a:lnTo>
                  <a:pt x="7234" y="11180"/>
                </a:lnTo>
                <a:lnTo>
                  <a:pt x="7282" y="11180"/>
                </a:lnTo>
                <a:lnTo>
                  <a:pt x="7282" y="11180"/>
                </a:lnTo>
                <a:lnTo>
                  <a:pt x="7453" y="11155"/>
                </a:lnTo>
                <a:lnTo>
                  <a:pt x="7623" y="11082"/>
                </a:lnTo>
                <a:lnTo>
                  <a:pt x="7794" y="10985"/>
                </a:lnTo>
                <a:lnTo>
                  <a:pt x="7916" y="10863"/>
                </a:lnTo>
                <a:lnTo>
                  <a:pt x="12007" y="6747"/>
                </a:lnTo>
                <a:lnTo>
                  <a:pt x="12007" y="6747"/>
                </a:lnTo>
                <a:lnTo>
                  <a:pt x="12105" y="6625"/>
                </a:lnTo>
                <a:lnTo>
                  <a:pt x="12153" y="6504"/>
                </a:lnTo>
                <a:lnTo>
                  <a:pt x="12202" y="6358"/>
                </a:lnTo>
                <a:lnTo>
                  <a:pt x="12202" y="6211"/>
                </a:lnTo>
                <a:lnTo>
                  <a:pt x="12202" y="6211"/>
                </a:lnTo>
                <a:lnTo>
                  <a:pt x="12178" y="6017"/>
                </a:lnTo>
                <a:lnTo>
                  <a:pt x="12129" y="5822"/>
                </a:lnTo>
                <a:lnTo>
                  <a:pt x="12032" y="5676"/>
                </a:lnTo>
                <a:lnTo>
                  <a:pt x="11886" y="5529"/>
                </a:lnTo>
                <a:lnTo>
                  <a:pt x="11886" y="5529"/>
                </a:lnTo>
                <a:lnTo>
                  <a:pt x="11764" y="5432"/>
                </a:lnTo>
                <a:lnTo>
                  <a:pt x="11618" y="5383"/>
                </a:lnTo>
                <a:lnTo>
                  <a:pt x="11472" y="5335"/>
                </a:lnTo>
                <a:lnTo>
                  <a:pt x="11325" y="5335"/>
                </a:lnTo>
                <a:lnTo>
                  <a:pt x="11325" y="5335"/>
                </a:lnTo>
                <a:lnTo>
                  <a:pt x="11131" y="5359"/>
                </a:lnTo>
                <a:lnTo>
                  <a:pt x="10960" y="5408"/>
                </a:lnTo>
                <a:lnTo>
                  <a:pt x="10790" y="5505"/>
                </a:lnTo>
                <a:lnTo>
                  <a:pt x="10643" y="5651"/>
                </a:lnTo>
                <a:lnTo>
                  <a:pt x="7161" y="8988"/>
                </a:lnTo>
                <a:lnTo>
                  <a:pt x="5797" y="7648"/>
                </a:lnTo>
                <a:lnTo>
                  <a:pt x="5797" y="7648"/>
                </a:lnTo>
                <a:lnTo>
                  <a:pt x="5675" y="7527"/>
                </a:lnTo>
                <a:lnTo>
                  <a:pt x="5505" y="7454"/>
                </a:lnTo>
                <a:lnTo>
                  <a:pt x="5358" y="7405"/>
                </a:lnTo>
                <a:lnTo>
                  <a:pt x="5188" y="7380"/>
                </a:lnTo>
                <a:lnTo>
                  <a:pt x="5188" y="7380"/>
                </a:lnTo>
                <a:lnTo>
                  <a:pt x="5017" y="7405"/>
                </a:lnTo>
                <a:lnTo>
                  <a:pt x="4847" y="7454"/>
                </a:lnTo>
                <a:lnTo>
                  <a:pt x="4701" y="7527"/>
                </a:lnTo>
                <a:lnTo>
                  <a:pt x="4555" y="7648"/>
                </a:lnTo>
                <a:lnTo>
                  <a:pt x="4555" y="7648"/>
                </a:lnTo>
                <a:lnTo>
                  <a:pt x="4457" y="7770"/>
                </a:lnTo>
                <a:lnTo>
                  <a:pt x="4360" y="7916"/>
                </a:lnTo>
                <a:lnTo>
                  <a:pt x="4311" y="8087"/>
                </a:lnTo>
                <a:lnTo>
                  <a:pt x="4311" y="8257"/>
                </a:lnTo>
                <a:lnTo>
                  <a:pt x="4311" y="8257"/>
                </a:lnTo>
                <a:lnTo>
                  <a:pt x="4311" y="8428"/>
                </a:lnTo>
                <a:lnTo>
                  <a:pt x="4360" y="8598"/>
                </a:lnTo>
                <a:lnTo>
                  <a:pt x="4457" y="8744"/>
                </a:lnTo>
                <a:lnTo>
                  <a:pt x="4555" y="8890"/>
                </a:lnTo>
                <a:lnTo>
                  <a:pt x="6601" y="10936"/>
                </a:lnTo>
                <a:lnTo>
                  <a:pt x="6601" y="10936"/>
                </a:lnTo>
                <a:lnTo>
                  <a:pt x="6747" y="11034"/>
                </a:lnTo>
                <a:lnTo>
                  <a:pt x="6893" y="11131"/>
                </a:lnTo>
                <a:lnTo>
                  <a:pt x="7063" y="11180"/>
                </a:lnTo>
                <a:lnTo>
                  <a:pt x="7234" y="11180"/>
                </a:lnTo>
                <a:lnTo>
                  <a:pt x="7234" y="11180"/>
                </a:lnTo>
                <a:close/>
              </a:path>
            </a:pathLst>
          </a:custGeom>
          <a:noFill/>
          <a:ln w="12175" cap="rnd"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649;p40"/>
          <p:cNvSpPr/>
          <p:nvPr/>
        </p:nvSpPr>
        <p:spPr>
          <a:xfrm>
            <a:off x="6647778" y="4239739"/>
            <a:ext cx="223757" cy="217461"/>
          </a:xfrm>
          <a:custGeom>
            <a:avLst/>
            <a:gdLst/>
            <a:ahLst/>
            <a:cxnLst/>
            <a:rect l="l" t="t" r="r" b="b"/>
            <a:pathLst>
              <a:path w="16221" h="16222" fill="none" extrusionOk="0">
                <a:moveTo>
                  <a:pt x="0" y="8111"/>
                </a:moveTo>
                <a:lnTo>
                  <a:pt x="0" y="8111"/>
                </a:lnTo>
                <a:lnTo>
                  <a:pt x="0" y="7697"/>
                </a:lnTo>
                <a:lnTo>
                  <a:pt x="49" y="7283"/>
                </a:lnTo>
                <a:lnTo>
                  <a:pt x="98" y="6869"/>
                </a:lnTo>
                <a:lnTo>
                  <a:pt x="171" y="6479"/>
                </a:lnTo>
                <a:lnTo>
                  <a:pt x="244" y="6090"/>
                </a:lnTo>
                <a:lnTo>
                  <a:pt x="366" y="5700"/>
                </a:lnTo>
                <a:lnTo>
                  <a:pt x="487" y="5335"/>
                </a:lnTo>
                <a:lnTo>
                  <a:pt x="634" y="4945"/>
                </a:lnTo>
                <a:lnTo>
                  <a:pt x="804" y="4604"/>
                </a:lnTo>
                <a:lnTo>
                  <a:pt x="975" y="4239"/>
                </a:lnTo>
                <a:lnTo>
                  <a:pt x="1169" y="3898"/>
                </a:lnTo>
                <a:lnTo>
                  <a:pt x="1389" y="3581"/>
                </a:lnTo>
                <a:lnTo>
                  <a:pt x="1608" y="3264"/>
                </a:lnTo>
                <a:lnTo>
                  <a:pt x="1851" y="2948"/>
                </a:lnTo>
                <a:lnTo>
                  <a:pt x="2119" y="2656"/>
                </a:lnTo>
                <a:lnTo>
                  <a:pt x="2387" y="2388"/>
                </a:lnTo>
                <a:lnTo>
                  <a:pt x="2655" y="2120"/>
                </a:lnTo>
                <a:lnTo>
                  <a:pt x="2947" y="1852"/>
                </a:lnTo>
                <a:lnTo>
                  <a:pt x="3264" y="1608"/>
                </a:lnTo>
                <a:lnTo>
                  <a:pt x="3581" y="1389"/>
                </a:lnTo>
                <a:lnTo>
                  <a:pt x="3897" y="1170"/>
                </a:lnTo>
                <a:lnTo>
                  <a:pt x="4238" y="975"/>
                </a:lnTo>
                <a:lnTo>
                  <a:pt x="4603" y="805"/>
                </a:lnTo>
                <a:lnTo>
                  <a:pt x="4944" y="634"/>
                </a:lnTo>
                <a:lnTo>
                  <a:pt x="5334" y="488"/>
                </a:lnTo>
                <a:lnTo>
                  <a:pt x="5699" y="366"/>
                </a:lnTo>
                <a:lnTo>
                  <a:pt x="6089" y="244"/>
                </a:lnTo>
                <a:lnTo>
                  <a:pt x="6479" y="171"/>
                </a:lnTo>
                <a:lnTo>
                  <a:pt x="6868" y="98"/>
                </a:lnTo>
                <a:lnTo>
                  <a:pt x="7282" y="50"/>
                </a:lnTo>
                <a:lnTo>
                  <a:pt x="7696" y="1"/>
                </a:lnTo>
                <a:lnTo>
                  <a:pt x="8111" y="1"/>
                </a:lnTo>
                <a:lnTo>
                  <a:pt x="8111" y="1"/>
                </a:lnTo>
                <a:lnTo>
                  <a:pt x="8525" y="1"/>
                </a:lnTo>
                <a:lnTo>
                  <a:pt x="8939" y="50"/>
                </a:lnTo>
                <a:lnTo>
                  <a:pt x="9353" y="98"/>
                </a:lnTo>
                <a:lnTo>
                  <a:pt x="9742" y="171"/>
                </a:lnTo>
                <a:lnTo>
                  <a:pt x="10132" y="244"/>
                </a:lnTo>
                <a:lnTo>
                  <a:pt x="10522" y="366"/>
                </a:lnTo>
                <a:lnTo>
                  <a:pt x="10911" y="488"/>
                </a:lnTo>
                <a:lnTo>
                  <a:pt x="11277" y="634"/>
                </a:lnTo>
                <a:lnTo>
                  <a:pt x="11618" y="805"/>
                </a:lnTo>
                <a:lnTo>
                  <a:pt x="11983" y="975"/>
                </a:lnTo>
                <a:lnTo>
                  <a:pt x="12324" y="1170"/>
                </a:lnTo>
                <a:lnTo>
                  <a:pt x="12641" y="1389"/>
                </a:lnTo>
                <a:lnTo>
                  <a:pt x="12957" y="1608"/>
                </a:lnTo>
                <a:lnTo>
                  <a:pt x="13274" y="1852"/>
                </a:lnTo>
                <a:lnTo>
                  <a:pt x="13566" y="2120"/>
                </a:lnTo>
                <a:lnTo>
                  <a:pt x="13834" y="2388"/>
                </a:lnTo>
                <a:lnTo>
                  <a:pt x="14126" y="2656"/>
                </a:lnTo>
                <a:lnTo>
                  <a:pt x="14370" y="2948"/>
                </a:lnTo>
                <a:lnTo>
                  <a:pt x="14613" y="3264"/>
                </a:lnTo>
                <a:lnTo>
                  <a:pt x="14832" y="3581"/>
                </a:lnTo>
                <a:lnTo>
                  <a:pt x="15052" y="3898"/>
                </a:lnTo>
                <a:lnTo>
                  <a:pt x="15247" y="4239"/>
                </a:lnTo>
                <a:lnTo>
                  <a:pt x="15417" y="4604"/>
                </a:lnTo>
                <a:lnTo>
                  <a:pt x="15587" y="4945"/>
                </a:lnTo>
                <a:lnTo>
                  <a:pt x="15734" y="5335"/>
                </a:lnTo>
                <a:lnTo>
                  <a:pt x="15855" y="5700"/>
                </a:lnTo>
                <a:lnTo>
                  <a:pt x="15977" y="6090"/>
                </a:lnTo>
                <a:lnTo>
                  <a:pt x="16050" y="6479"/>
                </a:lnTo>
                <a:lnTo>
                  <a:pt x="16123" y="6869"/>
                </a:lnTo>
                <a:lnTo>
                  <a:pt x="16172" y="7283"/>
                </a:lnTo>
                <a:lnTo>
                  <a:pt x="16221" y="7697"/>
                </a:lnTo>
                <a:lnTo>
                  <a:pt x="16221" y="8111"/>
                </a:lnTo>
                <a:lnTo>
                  <a:pt x="16221" y="8111"/>
                </a:lnTo>
                <a:lnTo>
                  <a:pt x="16221" y="8525"/>
                </a:lnTo>
                <a:lnTo>
                  <a:pt x="16172" y="8939"/>
                </a:lnTo>
                <a:lnTo>
                  <a:pt x="16123" y="9353"/>
                </a:lnTo>
                <a:lnTo>
                  <a:pt x="16050" y="9743"/>
                </a:lnTo>
                <a:lnTo>
                  <a:pt x="15977" y="10133"/>
                </a:lnTo>
                <a:lnTo>
                  <a:pt x="15855" y="10522"/>
                </a:lnTo>
                <a:lnTo>
                  <a:pt x="15734" y="10888"/>
                </a:lnTo>
                <a:lnTo>
                  <a:pt x="15587" y="11277"/>
                </a:lnTo>
                <a:lnTo>
                  <a:pt x="15417" y="11618"/>
                </a:lnTo>
                <a:lnTo>
                  <a:pt x="15247" y="11984"/>
                </a:lnTo>
                <a:lnTo>
                  <a:pt x="15052" y="12324"/>
                </a:lnTo>
                <a:lnTo>
                  <a:pt x="14832" y="12641"/>
                </a:lnTo>
                <a:lnTo>
                  <a:pt x="14613" y="12958"/>
                </a:lnTo>
                <a:lnTo>
                  <a:pt x="14370" y="13274"/>
                </a:lnTo>
                <a:lnTo>
                  <a:pt x="14126" y="13567"/>
                </a:lnTo>
                <a:lnTo>
                  <a:pt x="13834" y="13835"/>
                </a:lnTo>
                <a:lnTo>
                  <a:pt x="13566" y="14102"/>
                </a:lnTo>
                <a:lnTo>
                  <a:pt x="13274" y="14370"/>
                </a:lnTo>
                <a:lnTo>
                  <a:pt x="12957" y="14614"/>
                </a:lnTo>
                <a:lnTo>
                  <a:pt x="12641" y="14833"/>
                </a:lnTo>
                <a:lnTo>
                  <a:pt x="12324" y="15052"/>
                </a:lnTo>
                <a:lnTo>
                  <a:pt x="11983" y="15247"/>
                </a:lnTo>
                <a:lnTo>
                  <a:pt x="11618" y="15418"/>
                </a:lnTo>
                <a:lnTo>
                  <a:pt x="11277" y="15588"/>
                </a:lnTo>
                <a:lnTo>
                  <a:pt x="10911" y="15734"/>
                </a:lnTo>
                <a:lnTo>
                  <a:pt x="10522" y="15856"/>
                </a:lnTo>
                <a:lnTo>
                  <a:pt x="10132" y="15978"/>
                </a:lnTo>
                <a:lnTo>
                  <a:pt x="9742" y="16051"/>
                </a:lnTo>
                <a:lnTo>
                  <a:pt x="9353" y="16124"/>
                </a:lnTo>
                <a:lnTo>
                  <a:pt x="8939" y="16173"/>
                </a:lnTo>
                <a:lnTo>
                  <a:pt x="8525" y="16221"/>
                </a:lnTo>
                <a:lnTo>
                  <a:pt x="8111" y="16221"/>
                </a:lnTo>
                <a:lnTo>
                  <a:pt x="8111" y="16221"/>
                </a:lnTo>
                <a:lnTo>
                  <a:pt x="7696" y="16221"/>
                </a:lnTo>
                <a:lnTo>
                  <a:pt x="7282" y="16173"/>
                </a:lnTo>
                <a:lnTo>
                  <a:pt x="6868" y="16124"/>
                </a:lnTo>
                <a:lnTo>
                  <a:pt x="6479" y="16051"/>
                </a:lnTo>
                <a:lnTo>
                  <a:pt x="6089" y="15978"/>
                </a:lnTo>
                <a:lnTo>
                  <a:pt x="5699" y="15856"/>
                </a:lnTo>
                <a:lnTo>
                  <a:pt x="5334" y="15734"/>
                </a:lnTo>
                <a:lnTo>
                  <a:pt x="4944" y="15588"/>
                </a:lnTo>
                <a:lnTo>
                  <a:pt x="4603" y="15418"/>
                </a:lnTo>
                <a:lnTo>
                  <a:pt x="4238" y="15247"/>
                </a:lnTo>
                <a:lnTo>
                  <a:pt x="3897" y="15052"/>
                </a:lnTo>
                <a:lnTo>
                  <a:pt x="3581" y="14833"/>
                </a:lnTo>
                <a:lnTo>
                  <a:pt x="3264" y="14614"/>
                </a:lnTo>
                <a:lnTo>
                  <a:pt x="2947" y="14370"/>
                </a:lnTo>
                <a:lnTo>
                  <a:pt x="2655" y="14102"/>
                </a:lnTo>
                <a:lnTo>
                  <a:pt x="2387" y="13835"/>
                </a:lnTo>
                <a:lnTo>
                  <a:pt x="2119" y="13567"/>
                </a:lnTo>
                <a:lnTo>
                  <a:pt x="1851" y="13274"/>
                </a:lnTo>
                <a:lnTo>
                  <a:pt x="1608" y="12958"/>
                </a:lnTo>
                <a:lnTo>
                  <a:pt x="1389" y="12641"/>
                </a:lnTo>
                <a:lnTo>
                  <a:pt x="1169" y="12324"/>
                </a:lnTo>
                <a:lnTo>
                  <a:pt x="975" y="11984"/>
                </a:lnTo>
                <a:lnTo>
                  <a:pt x="804" y="11618"/>
                </a:lnTo>
                <a:lnTo>
                  <a:pt x="634" y="11277"/>
                </a:lnTo>
                <a:lnTo>
                  <a:pt x="487" y="10888"/>
                </a:lnTo>
                <a:lnTo>
                  <a:pt x="366" y="10522"/>
                </a:lnTo>
                <a:lnTo>
                  <a:pt x="244" y="10133"/>
                </a:lnTo>
                <a:lnTo>
                  <a:pt x="171" y="9743"/>
                </a:lnTo>
                <a:lnTo>
                  <a:pt x="98" y="9353"/>
                </a:lnTo>
                <a:lnTo>
                  <a:pt x="49" y="8939"/>
                </a:lnTo>
                <a:lnTo>
                  <a:pt x="0" y="8525"/>
                </a:lnTo>
                <a:lnTo>
                  <a:pt x="0" y="8111"/>
                </a:lnTo>
                <a:lnTo>
                  <a:pt x="0" y="8111"/>
                </a:lnTo>
                <a:close/>
                <a:moveTo>
                  <a:pt x="7234" y="11180"/>
                </a:moveTo>
                <a:lnTo>
                  <a:pt x="7234" y="11180"/>
                </a:lnTo>
                <a:lnTo>
                  <a:pt x="7282" y="11180"/>
                </a:lnTo>
                <a:lnTo>
                  <a:pt x="7282" y="11180"/>
                </a:lnTo>
                <a:lnTo>
                  <a:pt x="7453" y="11155"/>
                </a:lnTo>
                <a:lnTo>
                  <a:pt x="7623" y="11082"/>
                </a:lnTo>
                <a:lnTo>
                  <a:pt x="7794" y="10985"/>
                </a:lnTo>
                <a:lnTo>
                  <a:pt x="7916" y="10863"/>
                </a:lnTo>
                <a:lnTo>
                  <a:pt x="12007" y="6747"/>
                </a:lnTo>
                <a:lnTo>
                  <a:pt x="12007" y="6747"/>
                </a:lnTo>
                <a:lnTo>
                  <a:pt x="12105" y="6625"/>
                </a:lnTo>
                <a:lnTo>
                  <a:pt x="12153" y="6504"/>
                </a:lnTo>
                <a:lnTo>
                  <a:pt x="12202" y="6358"/>
                </a:lnTo>
                <a:lnTo>
                  <a:pt x="12202" y="6211"/>
                </a:lnTo>
                <a:lnTo>
                  <a:pt x="12202" y="6211"/>
                </a:lnTo>
                <a:lnTo>
                  <a:pt x="12178" y="6017"/>
                </a:lnTo>
                <a:lnTo>
                  <a:pt x="12129" y="5822"/>
                </a:lnTo>
                <a:lnTo>
                  <a:pt x="12032" y="5676"/>
                </a:lnTo>
                <a:lnTo>
                  <a:pt x="11886" y="5529"/>
                </a:lnTo>
                <a:lnTo>
                  <a:pt x="11886" y="5529"/>
                </a:lnTo>
                <a:lnTo>
                  <a:pt x="11764" y="5432"/>
                </a:lnTo>
                <a:lnTo>
                  <a:pt x="11618" y="5383"/>
                </a:lnTo>
                <a:lnTo>
                  <a:pt x="11472" y="5335"/>
                </a:lnTo>
                <a:lnTo>
                  <a:pt x="11325" y="5335"/>
                </a:lnTo>
                <a:lnTo>
                  <a:pt x="11325" y="5335"/>
                </a:lnTo>
                <a:lnTo>
                  <a:pt x="11131" y="5359"/>
                </a:lnTo>
                <a:lnTo>
                  <a:pt x="10960" y="5408"/>
                </a:lnTo>
                <a:lnTo>
                  <a:pt x="10790" y="5505"/>
                </a:lnTo>
                <a:lnTo>
                  <a:pt x="10643" y="5651"/>
                </a:lnTo>
                <a:lnTo>
                  <a:pt x="7161" y="8988"/>
                </a:lnTo>
                <a:lnTo>
                  <a:pt x="5797" y="7648"/>
                </a:lnTo>
                <a:lnTo>
                  <a:pt x="5797" y="7648"/>
                </a:lnTo>
                <a:lnTo>
                  <a:pt x="5675" y="7527"/>
                </a:lnTo>
                <a:lnTo>
                  <a:pt x="5505" y="7454"/>
                </a:lnTo>
                <a:lnTo>
                  <a:pt x="5358" y="7405"/>
                </a:lnTo>
                <a:lnTo>
                  <a:pt x="5188" y="7380"/>
                </a:lnTo>
                <a:lnTo>
                  <a:pt x="5188" y="7380"/>
                </a:lnTo>
                <a:lnTo>
                  <a:pt x="5017" y="7405"/>
                </a:lnTo>
                <a:lnTo>
                  <a:pt x="4847" y="7454"/>
                </a:lnTo>
                <a:lnTo>
                  <a:pt x="4701" y="7527"/>
                </a:lnTo>
                <a:lnTo>
                  <a:pt x="4555" y="7648"/>
                </a:lnTo>
                <a:lnTo>
                  <a:pt x="4555" y="7648"/>
                </a:lnTo>
                <a:lnTo>
                  <a:pt x="4457" y="7770"/>
                </a:lnTo>
                <a:lnTo>
                  <a:pt x="4360" y="7916"/>
                </a:lnTo>
                <a:lnTo>
                  <a:pt x="4311" y="8087"/>
                </a:lnTo>
                <a:lnTo>
                  <a:pt x="4311" y="8257"/>
                </a:lnTo>
                <a:lnTo>
                  <a:pt x="4311" y="8257"/>
                </a:lnTo>
                <a:lnTo>
                  <a:pt x="4311" y="8428"/>
                </a:lnTo>
                <a:lnTo>
                  <a:pt x="4360" y="8598"/>
                </a:lnTo>
                <a:lnTo>
                  <a:pt x="4457" y="8744"/>
                </a:lnTo>
                <a:lnTo>
                  <a:pt x="4555" y="8890"/>
                </a:lnTo>
                <a:lnTo>
                  <a:pt x="6601" y="10936"/>
                </a:lnTo>
                <a:lnTo>
                  <a:pt x="6601" y="10936"/>
                </a:lnTo>
                <a:lnTo>
                  <a:pt x="6747" y="11034"/>
                </a:lnTo>
                <a:lnTo>
                  <a:pt x="6893" y="11131"/>
                </a:lnTo>
                <a:lnTo>
                  <a:pt x="7063" y="11180"/>
                </a:lnTo>
                <a:lnTo>
                  <a:pt x="7234" y="11180"/>
                </a:lnTo>
                <a:lnTo>
                  <a:pt x="7234" y="11180"/>
                </a:lnTo>
                <a:close/>
              </a:path>
            </a:pathLst>
          </a:custGeom>
          <a:noFill/>
          <a:ln w="12175" cap="rnd"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endParaRPr lang="en-US" b="1" dirty="0">
              <a:solidFill>
                <a:srgbClr val="415665"/>
              </a:solidFill>
              <a:latin typeface="Source Sans Pro"/>
              <a:ea typeface="Source Sans Pro"/>
              <a:cs typeface="Source Sans Pro"/>
              <a:sym typeface="Source Sans Pro"/>
            </a:endParaRPr>
          </a:p>
          <a:p>
            <a:pPr marL="0" lvl="0" indent="0" algn="l" rtl="0">
              <a:spcBef>
                <a:spcPts val="0"/>
              </a:spcBef>
              <a:spcAft>
                <a:spcPts val="0"/>
              </a:spcAft>
              <a:buNone/>
            </a:pPr>
            <a:endParaRPr dirty="0"/>
          </a:p>
        </p:txBody>
      </p:sp>
      <p:sp>
        <p:nvSpPr>
          <p:cNvPr id="27" name="Google Shape;649;p40"/>
          <p:cNvSpPr/>
          <p:nvPr/>
        </p:nvSpPr>
        <p:spPr>
          <a:xfrm>
            <a:off x="6647778" y="4672329"/>
            <a:ext cx="223757" cy="217461"/>
          </a:xfrm>
          <a:custGeom>
            <a:avLst/>
            <a:gdLst/>
            <a:ahLst/>
            <a:cxnLst/>
            <a:rect l="l" t="t" r="r" b="b"/>
            <a:pathLst>
              <a:path w="16221" h="16222" fill="none" extrusionOk="0">
                <a:moveTo>
                  <a:pt x="0" y="8111"/>
                </a:moveTo>
                <a:lnTo>
                  <a:pt x="0" y="8111"/>
                </a:lnTo>
                <a:lnTo>
                  <a:pt x="0" y="7697"/>
                </a:lnTo>
                <a:lnTo>
                  <a:pt x="49" y="7283"/>
                </a:lnTo>
                <a:lnTo>
                  <a:pt x="98" y="6869"/>
                </a:lnTo>
                <a:lnTo>
                  <a:pt x="171" y="6479"/>
                </a:lnTo>
                <a:lnTo>
                  <a:pt x="244" y="6090"/>
                </a:lnTo>
                <a:lnTo>
                  <a:pt x="366" y="5700"/>
                </a:lnTo>
                <a:lnTo>
                  <a:pt x="487" y="5335"/>
                </a:lnTo>
                <a:lnTo>
                  <a:pt x="634" y="4945"/>
                </a:lnTo>
                <a:lnTo>
                  <a:pt x="804" y="4604"/>
                </a:lnTo>
                <a:lnTo>
                  <a:pt x="975" y="4239"/>
                </a:lnTo>
                <a:lnTo>
                  <a:pt x="1169" y="3898"/>
                </a:lnTo>
                <a:lnTo>
                  <a:pt x="1389" y="3581"/>
                </a:lnTo>
                <a:lnTo>
                  <a:pt x="1608" y="3264"/>
                </a:lnTo>
                <a:lnTo>
                  <a:pt x="1851" y="2948"/>
                </a:lnTo>
                <a:lnTo>
                  <a:pt x="2119" y="2656"/>
                </a:lnTo>
                <a:lnTo>
                  <a:pt x="2387" y="2388"/>
                </a:lnTo>
                <a:lnTo>
                  <a:pt x="2655" y="2120"/>
                </a:lnTo>
                <a:lnTo>
                  <a:pt x="2947" y="1852"/>
                </a:lnTo>
                <a:lnTo>
                  <a:pt x="3264" y="1608"/>
                </a:lnTo>
                <a:lnTo>
                  <a:pt x="3581" y="1389"/>
                </a:lnTo>
                <a:lnTo>
                  <a:pt x="3897" y="1170"/>
                </a:lnTo>
                <a:lnTo>
                  <a:pt x="4238" y="975"/>
                </a:lnTo>
                <a:lnTo>
                  <a:pt x="4603" y="805"/>
                </a:lnTo>
                <a:lnTo>
                  <a:pt x="4944" y="634"/>
                </a:lnTo>
                <a:lnTo>
                  <a:pt x="5334" y="488"/>
                </a:lnTo>
                <a:lnTo>
                  <a:pt x="5699" y="366"/>
                </a:lnTo>
                <a:lnTo>
                  <a:pt x="6089" y="244"/>
                </a:lnTo>
                <a:lnTo>
                  <a:pt x="6479" y="171"/>
                </a:lnTo>
                <a:lnTo>
                  <a:pt x="6868" y="98"/>
                </a:lnTo>
                <a:lnTo>
                  <a:pt x="7282" y="50"/>
                </a:lnTo>
                <a:lnTo>
                  <a:pt x="7696" y="1"/>
                </a:lnTo>
                <a:lnTo>
                  <a:pt x="8111" y="1"/>
                </a:lnTo>
                <a:lnTo>
                  <a:pt x="8111" y="1"/>
                </a:lnTo>
                <a:lnTo>
                  <a:pt x="8525" y="1"/>
                </a:lnTo>
                <a:lnTo>
                  <a:pt x="8939" y="50"/>
                </a:lnTo>
                <a:lnTo>
                  <a:pt x="9353" y="98"/>
                </a:lnTo>
                <a:lnTo>
                  <a:pt x="9742" y="171"/>
                </a:lnTo>
                <a:lnTo>
                  <a:pt x="10132" y="244"/>
                </a:lnTo>
                <a:lnTo>
                  <a:pt x="10522" y="366"/>
                </a:lnTo>
                <a:lnTo>
                  <a:pt x="10911" y="488"/>
                </a:lnTo>
                <a:lnTo>
                  <a:pt x="11277" y="634"/>
                </a:lnTo>
                <a:lnTo>
                  <a:pt x="11618" y="805"/>
                </a:lnTo>
                <a:lnTo>
                  <a:pt x="11983" y="975"/>
                </a:lnTo>
                <a:lnTo>
                  <a:pt x="12324" y="1170"/>
                </a:lnTo>
                <a:lnTo>
                  <a:pt x="12641" y="1389"/>
                </a:lnTo>
                <a:lnTo>
                  <a:pt x="12957" y="1608"/>
                </a:lnTo>
                <a:lnTo>
                  <a:pt x="13274" y="1852"/>
                </a:lnTo>
                <a:lnTo>
                  <a:pt x="13566" y="2120"/>
                </a:lnTo>
                <a:lnTo>
                  <a:pt x="13834" y="2388"/>
                </a:lnTo>
                <a:lnTo>
                  <a:pt x="14126" y="2656"/>
                </a:lnTo>
                <a:lnTo>
                  <a:pt x="14370" y="2948"/>
                </a:lnTo>
                <a:lnTo>
                  <a:pt x="14613" y="3264"/>
                </a:lnTo>
                <a:lnTo>
                  <a:pt x="14832" y="3581"/>
                </a:lnTo>
                <a:lnTo>
                  <a:pt x="15052" y="3898"/>
                </a:lnTo>
                <a:lnTo>
                  <a:pt x="15247" y="4239"/>
                </a:lnTo>
                <a:lnTo>
                  <a:pt x="15417" y="4604"/>
                </a:lnTo>
                <a:lnTo>
                  <a:pt x="15587" y="4945"/>
                </a:lnTo>
                <a:lnTo>
                  <a:pt x="15734" y="5335"/>
                </a:lnTo>
                <a:lnTo>
                  <a:pt x="15855" y="5700"/>
                </a:lnTo>
                <a:lnTo>
                  <a:pt x="15977" y="6090"/>
                </a:lnTo>
                <a:lnTo>
                  <a:pt x="16050" y="6479"/>
                </a:lnTo>
                <a:lnTo>
                  <a:pt x="16123" y="6869"/>
                </a:lnTo>
                <a:lnTo>
                  <a:pt x="16172" y="7283"/>
                </a:lnTo>
                <a:lnTo>
                  <a:pt x="16221" y="7697"/>
                </a:lnTo>
                <a:lnTo>
                  <a:pt x="16221" y="8111"/>
                </a:lnTo>
                <a:lnTo>
                  <a:pt x="16221" y="8111"/>
                </a:lnTo>
                <a:lnTo>
                  <a:pt x="16221" y="8525"/>
                </a:lnTo>
                <a:lnTo>
                  <a:pt x="16172" y="8939"/>
                </a:lnTo>
                <a:lnTo>
                  <a:pt x="16123" y="9353"/>
                </a:lnTo>
                <a:lnTo>
                  <a:pt x="16050" y="9743"/>
                </a:lnTo>
                <a:lnTo>
                  <a:pt x="15977" y="10133"/>
                </a:lnTo>
                <a:lnTo>
                  <a:pt x="15855" y="10522"/>
                </a:lnTo>
                <a:lnTo>
                  <a:pt x="15734" y="10888"/>
                </a:lnTo>
                <a:lnTo>
                  <a:pt x="15587" y="11277"/>
                </a:lnTo>
                <a:lnTo>
                  <a:pt x="15417" y="11618"/>
                </a:lnTo>
                <a:lnTo>
                  <a:pt x="15247" y="11984"/>
                </a:lnTo>
                <a:lnTo>
                  <a:pt x="15052" y="12324"/>
                </a:lnTo>
                <a:lnTo>
                  <a:pt x="14832" y="12641"/>
                </a:lnTo>
                <a:lnTo>
                  <a:pt x="14613" y="12958"/>
                </a:lnTo>
                <a:lnTo>
                  <a:pt x="14370" y="13274"/>
                </a:lnTo>
                <a:lnTo>
                  <a:pt x="14126" y="13567"/>
                </a:lnTo>
                <a:lnTo>
                  <a:pt x="13834" y="13835"/>
                </a:lnTo>
                <a:lnTo>
                  <a:pt x="13566" y="14102"/>
                </a:lnTo>
                <a:lnTo>
                  <a:pt x="13274" y="14370"/>
                </a:lnTo>
                <a:lnTo>
                  <a:pt x="12957" y="14614"/>
                </a:lnTo>
                <a:lnTo>
                  <a:pt x="12641" y="14833"/>
                </a:lnTo>
                <a:lnTo>
                  <a:pt x="12324" y="15052"/>
                </a:lnTo>
                <a:lnTo>
                  <a:pt x="11983" y="15247"/>
                </a:lnTo>
                <a:lnTo>
                  <a:pt x="11618" y="15418"/>
                </a:lnTo>
                <a:lnTo>
                  <a:pt x="11277" y="15588"/>
                </a:lnTo>
                <a:lnTo>
                  <a:pt x="10911" y="15734"/>
                </a:lnTo>
                <a:lnTo>
                  <a:pt x="10522" y="15856"/>
                </a:lnTo>
                <a:lnTo>
                  <a:pt x="10132" y="15978"/>
                </a:lnTo>
                <a:lnTo>
                  <a:pt x="9742" y="16051"/>
                </a:lnTo>
                <a:lnTo>
                  <a:pt x="9353" y="16124"/>
                </a:lnTo>
                <a:lnTo>
                  <a:pt x="8939" y="16173"/>
                </a:lnTo>
                <a:lnTo>
                  <a:pt x="8525" y="16221"/>
                </a:lnTo>
                <a:lnTo>
                  <a:pt x="8111" y="16221"/>
                </a:lnTo>
                <a:lnTo>
                  <a:pt x="8111" y="16221"/>
                </a:lnTo>
                <a:lnTo>
                  <a:pt x="7696" y="16221"/>
                </a:lnTo>
                <a:lnTo>
                  <a:pt x="7282" y="16173"/>
                </a:lnTo>
                <a:lnTo>
                  <a:pt x="6868" y="16124"/>
                </a:lnTo>
                <a:lnTo>
                  <a:pt x="6479" y="16051"/>
                </a:lnTo>
                <a:lnTo>
                  <a:pt x="6089" y="15978"/>
                </a:lnTo>
                <a:lnTo>
                  <a:pt x="5699" y="15856"/>
                </a:lnTo>
                <a:lnTo>
                  <a:pt x="5334" y="15734"/>
                </a:lnTo>
                <a:lnTo>
                  <a:pt x="4944" y="15588"/>
                </a:lnTo>
                <a:lnTo>
                  <a:pt x="4603" y="15418"/>
                </a:lnTo>
                <a:lnTo>
                  <a:pt x="4238" y="15247"/>
                </a:lnTo>
                <a:lnTo>
                  <a:pt x="3897" y="15052"/>
                </a:lnTo>
                <a:lnTo>
                  <a:pt x="3581" y="14833"/>
                </a:lnTo>
                <a:lnTo>
                  <a:pt x="3264" y="14614"/>
                </a:lnTo>
                <a:lnTo>
                  <a:pt x="2947" y="14370"/>
                </a:lnTo>
                <a:lnTo>
                  <a:pt x="2655" y="14102"/>
                </a:lnTo>
                <a:lnTo>
                  <a:pt x="2387" y="13835"/>
                </a:lnTo>
                <a:lnTo>
                  <a:pt x="2119" y="13567"/>
                </a:lnTo>
                <a:lnTo>
                  <a:pt x="1851" y="13274"/>
                </a:lnTo>
                <a:lnTo>
                  <a:pt x="1608" y="12958"/>
                </a:lnTo>
                <a:lnTo>
                  <a:pt x="1389" y="12641"/>
                </a:lnTo>
                <a:lnTo>
                  <a:pt x="1169" y="12324"/>
                </a:lnTo>
                <a:lnTo>
                  <a:pt x="975" y="11984"/>
                </a:lnTo>
                <a:lnTo>
                  <a:pt x="804" y="11618"/>
                </a:lnTo>
                <a:lnTo>
                  <a:pt x="634" y="11277"/>
                </a:lnTo>
                <a:lnTo>
                  <a:pt x="487" y="10888"/>
                </a:lnTo>
                <a:lnTo>
                  <a:pt x="366" y="10522"/>
                </a:lnTo>
                <a:lnTo>
                  <a:pt x="244" y="10133"/>
                </a:lnTo>
                <a:lnTo>
                  <a:pt x="171" y="9743"/>
                </a:lnTo>
                <a:lnTo>
                  <a:pt x="98" y="9353"/>
                </a:lnTo>
                <a:lnTo>
                  <a:pt x="49" y="8939"/>
                </a:lnTo>
                <a:lnTo>
                  <a:pt x="0" y="8525"/>
                </a:lnTo>
                <a:lnTo>
                  <a:pt x="0" y="8111"/>
                </a:lnTo>
                <a:lnTo>
                  <a:pt x="0" y="8111"/>
                </a:lnTo>
                <a:close/>
                <a:moveTo>
                  <a:pt x="7234" y="11180"/>
                </a:moveTo>
                <a:lnTo>
                  <a:pt x="7234" y="11180"/>
                </a:lnTo>
                <a:lnTo>
                  <a:pt x="7282" y="11180"/>
                </a:lnTo>
                <a:lnTo>
                  <a:pt x="7282" y="11180"/>
                </a:lnTo>
                <a:lnTo>
                  <a:pt x="7453" y="11155"/>
                </a:lnTo>
                <a:lnTo>
                  <a:pt x="7623" y="11082"/>
                </a:lnTo>
                <a:lnTo>
                  <a:pt x="7794" y="10985"/>
                </a:lnTo>
                <a:lnTo>
                  <a:pt x="7916" y="10863"/>
                </a:lnTo>
                <a:lnTo>
                  <a:pt x="12007" y="6747"/>
                </a:lnTo>
                <a:lnTo>
                  <a:pt x="12007" y="6747"/>
                </a:lnTo>
                <a:lnTo>
                  <a:pt x="12105" y="6625"/>
                </a:lnTo>
                <a:lnTo>
                  <a:pt x="12153" y="6504"/>
                </a:lnTo>
                <a:lnTo>
                  <a:pt x="12202" y="6358"/>
                </a:lnTo>
                <a:lnTo>
                  <a:pt x="12202" y="6211"/>
                </a:lnTo>
                <a:lnTo>
                  <a:pt x="12202" y="6211"/>
                </a:lnTo>
                <a:lnTo>
                  <a:pt x="12178" y="6017"/>
                </a:lnTo>
                <a:lnTo>
                  <a:pt x="12129" y="5822"/>
                </a:lnTo>
                <a:lnTo>
                  <a:pt x="12032" y="5676"/>
                </a:lnTo>
                <a:lnTo>
                  <a:pt x="11886" y="5529"/>
                </a:lnTo>
                <a:lnTo>
                  <a:pt x="11886" y="5529"/>
                </a:lnTo>
                <a:lnTo>
                  <a:pt x="11764" y="5432"/>
                </a:lnTo>
                <a:lnTo>
                  <a:pt x="11618" y="5383"/>
                </a:lnTo>
                <a:lnTo>
                  <a:pt x="11472" y="5335"/>
                </a:lnTo>
                <a:lnTo>
                  <a:pt x="11325" y="5335"/>
                </a:lnTo>
                <a:lnTo>
                  <a:pt x="11325" y="5335"/>
                </a:lnTo>
                <a:lnTo>
                  <a:pt x="11131" y="5359"/>
                </a:lnTo>
                <a:lnTo>
                  <a:pt x="10960" y="5408"/>
                </a:lnTo>
                <a:lnTo>
                  <a:pt x="10790" y="5505"/>
                </a:lnTo>
                <a:lnTo>
                  <a:pt x="10643" y="5651"/>
                </a:lnTo>
                <a:lnTo>
                  <a:pt x="7161" y="8988"/>
                </a:lnTo>
                <a:lnTo>
                  <a:pt x="5797" y="7648"/>
                </a:lnTo>
                <a:lnTo>
                  <a:pt x="5797" y="7648"/>
                </a:lnTo>
                <a:lnTo>
                  <a:pt x="5675" y="7527"/>
                </a:lnTo>
                <a:lnTo>
                  <a:pt x="5505" y="7454"/>
                </a:lnTo>
                <a:lnTo>
                  <a:pt x="5358" y="7405"/>
                </a:lnTo>
                <a:lnTo>
                  <a:pt x="5188" y="7380"/>
                </a:lnTo>
                <a:lnTo>
                  <a:pt x="5188" y="7380"/>
                </a:lnTo>
                <a:lnTo>
                  <a:pt x="5017" y="7405"/>
                </a:lnTo>
                <a:lnTo>
                  <a:pt x="4847" y="7454"/>
                </a:lnTo>
                <a:lnTo>
                  <a:pt x="4701" y="7527"/>
                </a:lnTo>
                <a:lnTo>
                  <a:pt x="4555" y="7648"/>
                </a:lnTo>
                <a:lnTo>
                  <a:pt x="4555" y="7648"/>
                </a:lnTo>
                <a:lnTo>
                  <a:pt x="4457" y="7770"/>
                </a:lnTo>
                <a:lnTo>
                  <a:pt x="4360" y="7916"/>
                </a:lnTo>
                <a:lnTo>
                  <a:pt x="4311" y="8087"/>
                </a:lnTo>
                <a:lnTo>
                  <a:pt x="4311" y="8257"/>
                </a:lnTo>
                <a:lnTo>
                  <a:pt x="4311" y="8257"/>
                </a:lnTo>
                <a:lnTo>
                  <a:pt x="4311" y="8428"/>
                </a:lnTo>
                <a:lnTo>
                  <a:pt x="4360" y="8598"/>
                </a:lnTo>
                <a:lnTo>
                  <a:pt x="4457" y="8744"/>
                </a:lnTo>
                <a:lnTo>
                  <a:pt x="4555" y="8890"/>
                </a:lnTo>
                <a:lnTo>
                  <a:pt x="6601" y="10936"/>
                </a:lnTo>
                <a:lnTo>
                  <a:pt x="6601" y="10936"/>
                </a:lnTo>
                <a:lnTo>
                  <a:pt x="6747" y="11034"/>
                </a:lnTo>
                <a:lnTo>
                  <a:pt x="6893" y="11131"/>
                </a:lnTo>
                <a:lnTo>
                  <a:pt x="7063" y="11180"/>
                </a:lnTo>
                <a:lnTo>
                  <a:pt x="7234" y="11180"/>
                </a:lnTo>
                <a:lnTo>
                  <a:pt x="7234" y="11180"/>
                </a:lnTo>
                <a:close/>
              </a:path>
            </a:pathLst>
          </a:custGeom>
          <a:noFill/>
          <a:ln w="12175" cap="rnd"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 name="Google Shape;117;p17"/>
          <p:cNvGrpSpPr/>
          <p:nvPr/>
        </p:nvGrpSpPr>
        <p:grpSpPr>
          <a:xfrm>
            <a:off x="7871643" y="3336571"/>
            <a:ext cx="433800" cy="433800"/>
            <a:chOff x="5444475" y="717525"/>
            <a:chExt cx="433800" cy="433800"/>
          </a:xfrm>
        </p:grpSpPr>
        <p:sp>
          <p:nvSpPr>
            <p:cNvPr id="29" name="Google Shape;118;p17"/>
            <p:cNvSpPr/>
            <p:nvPr/>
          </p:nvSpPr>
          <p:spPr>
            <a:xfrm>
              <a:off x="5444475" y="717525"/>
              <a:ext cx="433800" cy="433800"/>
            </a:xfrm>
            <a:prstGeom prst="ellipse">
              <a:avLst/>
            </a:prstGeom>
            <a:solidFill>
              <a:srgbClr val="002060">
                <a:alpha val="37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119;p17"/>
            <p:cNvSpPr/>
            <p:nvPr/>
          </p:nvSpPr>
          <p:spPr>
            <a:xfrm>
              <a:off x="5557157" y="830208"/>
              <a:ext cx="208200" cy="208200"/>
            </a:xfrm>
            <a:prstGeom prst="ellipse">
              <a:avLst/>
            </a:prstGeom>
            <a:solidFill>
              <a:srgbClr val="002060">
                <a:alpha val="37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120;p17"/>
            <p:cNvSpPr/>
            <p:nvPr/>
          </p:nvSpPr>
          <p:spPr>
            <a:xfrm>
              <a:off x="5606248" y="879298"/>
              <a:ext cx="110100" cy="110100"/>
            </a:xfrm>
            <a:prstGeom prst="ellipse">
              <a:avLst/>
            </a:pr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32"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6070" y="4729499"/>
            <a:ext cx="1552506" cy="414001"/>
          </a:xfrm>
          <a:prstGeom prst="rect">
            <a:avLst/>
          </a:prstGeom>
        </p:spPr>
      </p:pic>
      <p:pic>
        <p:nvPicPr>
          <p:cNvPr id="33" name="Picture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4478" y="47334"/>
            <a:ext cx="1679522" cy="399600"/>
          </a:xfrm>
          <a:prstGeom prst="rect">
            <a:avLst/>
          </a:prstGeom>
        </p:spPr>
      </p:pic>
    </p:spTree>
    <p:extLst>
      <p:ext uri="{BB962C8B-B14F-4D97-AF65-F5344CB8AC3E}">
        <p14:creationId xmlns:p14="http://schemas.microsoft.com/office/powerpoint/2010/main" val="1623415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669525" cy="1140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69525" y="0"/>
            <a:ext cx="8680925" cy="1140000"/>
          </a:xfrm>
        </p:spPr>
        <p:txBody>
          <a:bodyPr/>
          <a:lstStyle/>
          <a:p>
            <a:r>
              <a:rPr lang="en-US" sz="3500" dirty="0">
                <a:solidFill>
                  <a:srgbClr val="00B0F0"/>
                </a:solidFill>
              </a:rPr>
              <a:t>Path to Health Approved Procedure Codes</a:t>
            </a:r>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23</a:t>
            </a:fld>
            <a:endParaRPr lang="en"/>
          </a:p>
        </p:txBody>
      </p:sp>
      <p:pic>
        <p:nvPicPr>
          <p:cNvPr id="6" name="Picture 5"/>
          <p:cNvPicPr>
            <a:picLocks noChangeAspect="1"/>
          </p:cNvPicPr>
          <p:nvPr/>
        </p:nvPicPr>
        <p:blipFill>
          <a:blip r:embed="rId3"/>
          <a:stretch>
            <a:fillRect/>
          </a:stretch>
        </p:blipFill>
        <p:spPr>
          <a:xfrm>
            <a:off x="1135499" y="1131281"/>
            <a:ext cx="7232289" cy="2890529"/>
          </a:xfrm>
          <a:prstGeom prst="rect">
            <a:avLst/>
          </a:prstGeom>
        </p:spPr>
      </p:pic>
      <p:sp>
        <p:nvSpPr>
          <p:cNvPr id="7" name="TextBox 6"/>
          <p:cNvSpPr txBox="1"/>
          <p:nvPr/>
        </p:nvSpPr>
        <p:spPr>
          <a:xfrm>
            <a:off x="2050749" y="4178722"/>
            <a:ext cx="7299701" cy="430887"/>
          </a:xfrm>
          <a:prstGeom prst="rect">
            <a:avLst/>
          </a:prstGeom>
          <a:noFill/>
        </p:spPr>
        <p:txBody>
          <a:bodyPr wrap="square" rtlCol="0">
            <a:spAutoFit/>
          </a:bodyPr>
          <a:lstStyle/>
          <a:p>
            <a:r>
              <a:rPr lang="en-US" dirty="0">
                <a:solidFill>
                  <a:schemeClr val="accent1">
                    <a:lumMod val="75000"/>
                  </a:schemeClr>
                </a:solidFill>
                <a:latin typeface="Dosis" panose="020B0604020202020204" charset="0"/>
              </a:rPr>
              <a:t>Click Here for the full list of Path to Health Approved  Procedure Codes: </a:t>
            </a:r>
            <a:r>
              <a:rPr lang="en-US" sz="800" dirty="0">
                <a:hlinkClick r:id="rId4"/>
              </a:rPr>
              <a:t>https://pathtohealth.amm.cc/Documents/Path%20to%20Health%20Approved%20Procedure%20Code%20List.pdf</a:t>
            </a:r>
            <a:endParaRPr lang="en-US" sz="1200" i="1" dirty="0">
              <a:solidFill>
                <a:schemeClr val="accent1">
                  <a:lumMod val="75000"/>
                </a:schemeClr>
              </a:solidFill>
              <a:latin typeface="Dosis" panose="020B0604020202020204" charset="0"/>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29640" y="4773118"/>
            <a:ext cx="1388936" cy="370382"/>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9525" y="4779715"/>
            <a:ext cx="1468461" cy="349383"/>
          </a:xfrm>
          <a:prstGeom prst="rect">
            <a:avLst/>
          </a:prstGeom>
        </p:spPr>
      </p:pic>
    </p:spTree>
    <p:extLst>
      <p:ext uri="{BB962C8B-B14F-4D97-AF65-F5344CB8AC3E}">
        <p14:creationId xmlns:p14="http://schemas.microsoft.com/office/powerpoint/2010/main" val="4594869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669525" cy="1140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44424" y="5598"/>
            <a:ext cx="7405957" cy="1140000"/>
          </a:xfrm>
        </p:spPr>
        <p:txBody>
          <a:bodyPr/>
          <a:lstStyle/>
          <a:p>
            <a:r>
              <a:rPr lang="en-US" sz="4000" dirty="0">
                <a:solidFill>
                  <a:srgbClr val="00B0F0"/>
                </a:solidFill>
              </a:rPr>
              <a:t>COVID-19 TESTING</a:t>
            </a:r>
          </a:p>
        </p:txBody>
      </p:sp>
      <p:sp>
        <p:nvSpPr>
          <p:cNvPr id="3" name="Text Placeholder 2"/>
          <p:cNvSpPr>
            <a:spLocks noGrp="1"/>
          </p:cNvSpPr>
          <p:nvPr>
            <p:ph type="body" idx="1"/>
          </p:nvPr>
        </p:nvSpPr>
        <p:spPr>
          <a:xfrm>
            <a:off x="844424" y="1049057"/>
            <a:ext cx="8091757" cy="3581000"/>
          </a:xfrm>
        </p:spPr>
        <p:txBody>
          <a:bodyPr/>
          <a:lstStyle/>
          <a:p>
            <a:pPr marL="76200" indent="0">
              <a:buNone/>
            </a:pPr>
            <a:r>
              <a:rPr lang="en-US" sz="2000" dirty="0">
                <a:solidFill>
                  <a:schemeClr val="accent1">
                    <a:lumMod val="75000"/>
                  </a:schemeClr>
                </a:solidFill>
                <a:latin typeface="Dosis" panose="020B0604020202020204" charset="0"/>
              </a:rPr>
              <a:t>As of March 4, 2020, Path to Health will provide coverage for COVID-19 diagnostic testing, not otherwise covered by MediCal, to Path to Health members at no cost. This includes no cost for any provider office visit in order to receive COVID-19 testing. Important items to note: </a:t>
            </a:r>
          </a:p>
          <a:p>
            <a:pPr marL="76200" indent="0">
              <a:buNone/>
            </a:pPr>
            <a:endParaRPr lang="en-US" sz="1000" dirty="0">
              <a:solidFill>
                <a:schemeClr val="accent1">
                  <a:lumMod val="75000"/>
                </a:schemeClr>
              </a:solidFill>
              <a:latin typeface="Dosis" panose="020B0604020202020204" charset="0"/>
            </a:endParaRPr>
          </a:p>
          <a:p>
            <a:pPr lvl="1">
              <a:buClr>
                <a:schemeClr val="accent1">
                  <a:lumMod val="75000"/>
                </a:schemeClr>
              </a:buClr>
              <a:buSzPct val="100000"/>
              <a:buFont typeface="Wingdings" panose="05000000000000000000" pitchFamily="2" charset="2"/>
              <a:buChar char="v"/>
            </a:pPr>
            <a:r>
              <a:rPr lang="en-US" sz="1800" dirty="0">
                <a:solidFill>
                  <a:schemeClr val="accent1">
                    <a:lumMod val="75000"/>
                  </a:schemeClr>
                </a:solidFill>
                <a:latin typeface="Dosis" panose="020B0604020202020204" charset="0"/>
              </a:rPr>
              <a:t>Path to Health has added COVID-19 test codes U0001, U0002, and 87635 to the list of approved billable CPT codes for Path to Health. </a:t>
            </a:r>
          </a:p>
          <a:p>
            <a:pPr marL="533400" lvl="1" indent="0">
              <a:buClr>
                <a:schemeClr val="accent1">
                  <a:lumMod val="75000"/>
                </a:schemeClr>
              </a:buClr>
              <a:buSzPct val="100000"/>
              <a:buNone/>
            </a:pPr>
            <a:endParaRPr lang="en-US" sz="1000" dirty="0">
              <a:solidFill>
                <a:schemeClr val="accent1">
                  <a:lumMod val="75000"/>
                </a:schemeClr>
              </a:solidFill>
            </a:endParaRPr>
          </a:p>
          <a:p>
            <a:pPr lvl="1">
              <a:buClr>
                <a:schemeClr val="accent1">
                  <a:lumMod val="75000"/>
                </a:schemeClr>
              </a:buClr>
              <a:buSzPct val="100000"/>
              <a:buFont typeface="Wingdings" panose="05000000000000000000" pitchFamily="2" charset="2"/>
              <a:buChar char="v"/>
            </a:pPr>
            <a:r>
              <a:rPr lang="en-US" sz="1800" dirty="0">
                <a:solidFill>
                  <a:schemeClr val="accent1">
                    <a:lumMod val="75000"/>
                  </a:schemeClr>
                </a:solidFill>
                <a:latin typeface="Dosis" panose="020B0604020202020204" charset="0"/>
              </a:rPr>
              <a:t>Diagnosis codes are to be billed in accordance with CMS ICD-10 coding guidelines.</a:t>
            </a:r>
          </a:p>
          <a:p>
            <a:pPr marL="76200" indent="0">
              <a:buNone/>
            </a:pPr>
            <a:endParaRPr lang="en-US" sz="500" dirty="0"/>
          </a:p>
          <a:p>
            <a:pPr marL="76200" indent="0">
              <a:buNone/>
            </a:pPr>
            <a:r>
              <a:rPr lang="en-US" sz="1800" dirty="0">
                <a:solidFill>
                  <a:schemeClr val="accent1">
                    <a:lumMod val="75000"/>
                  </a:schemeClr>
                </a:solidFill>
                <a:latin typeface="Dosis" panose="020B0604020202020204" charset="0"/>
              </a:rPr>
              <a:t>For ICD10 Guidelines: </a:t>
            </a:r>
            <a:r>
              <a:rPr lang="en-US" sz="2000" dirty="0">
                <a:hlinkClick r:id="rId3"/>
              </a:rPr>
              <a:t>https://www.cdc.gov/nchs/data/icd/10cmguidelines-FY2020_final.pdf</a:t>
            </a:r>
            <a:endParaRPr lang="en-US" dirty="0">
              <a:latin typeface="Dosis" panose="020B0604020202020204" charset="0"/>
            </a:endParaRPr>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24</a:t>
            </a:fld>
            <a:endParaRPr lang="en"/>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6070" y="4736077"/>
            <a:ext cx="1552506" cy="41400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525" y="4729499"/>
            <a:ext cx="1679522" cy="399600"/>
          </a:xfrm>
          <a:prstGeom prst="rect">
            <a:avLst/>
          </a:prstGeom>
        </p:spPr>
      </p:pic>
    </p:spTree>
    <p:extLst>
      <p:ext uri="{BB962C8B-B14F-4D97-AF65-F5344CB8AC3E}">
        <p14:creationId xmlns:p14="http://schemas.microsoft.com/office/powerpoint/2010/main" val="11387391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669525" cy="1140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44424" y="5598"/>
            <a:ext cx="7405957" cy="1140000"/>
          </a:xfrm>
        </p:spPr>
        <p:txBody>
          <a:bodyPr/>
          <a:lstStyle/>
          <a:p>
            <a:r>
              <a:rPr lang="en-US" sz="2800" dirty="0">
                <a:solidFill>
                  <a:srgbClr val="00B0F0"/>
                </a:solidFill>
              </a:rPr>
              <a:t>Telehealth Services During the State of Emergency</a:t>
            </a:r>
          </a:p>
        </p:txBody>
      </p:sp>
      <p:sp>
        <p:nvSpPr>
          <p:cNvPr id="3" name="Text Placeholder 2"/>
          <p:cNvSpPr>
            <a:spLocks noGrp="1"/>
          </p:cNvSpPr>
          <p:nvPr>
            <p:ph type="body" idx="1"/>
          </p:nvPr>
        </p:nvSpPr>
        <p:spPr>
          <a:xfrm>
            <a:off x="844424" y="1049058"/>
            <a:ext cx="8091757" cy="3305230"/>
          </a:xfrm>
        </p:spPr>
        <p:txBody>
          <a:bodyPr/>
          <a:lstStyle/>
          <a:p>
            <a:pPr marL="76200" indent="0">
              <a:buNone/>
            </a:pPr>
            <a:r>
              <a:rPr lang="en-US" sz="1600" dirty="0">
                <a:solidFill>
                  <a:schemeClr val="accent1">
                    <a:lumMod val="75000"/>
                  </a:schemeClr>
                </a:solidFill>
                <a:latin typeface="Dosis" panose="020B0604020202020204" charset="0"/>
              </a:rPr>
              <a:t>Retroactive to dates of service </a:t>
            </a:r>
            <a:r>
              <a:rPr lang="en-US" sz="1600" b="1" dirty="0">
                <a:solidFill>
                  <a:schemeClr val="accent1">
                    <a:lumMod val="75000"/>
                  </a:schemeClr>
                </a:solidFill>
                <a:latin typeface="Dosis" panose="020B0604020202020204" charset="0"/>
              </a:rPr>
              <a:t>on or after March 4, 2020</a:t>
            </a:r>
            <a:r>
              <a:rPr lang="en-US" sz="1600" dirty="0">
                <a:solidFill>
                  <a:schemeClr val="accent1">
                    <a:lumMod val="75000"/>
                  </a:schemeClr>
                </a:solidFill>
                <a:latin typeface="Dosis" panose="020B0604020202020204" charset="0"/>
              </a:rPr>
              <a:t>, Path to Health contracted health centers may provide telehealth services to Path to Health members during the COVID-19 State of Emergency in California if all of the conditions listed on the April 30, 2020 Provider Bulletin are met: </a:t>
            </a:r>
          </a:p>
          <a:p>
            <a:pPr marL="76200" indent="0">
              <a:buNone/>
            </a:pPr>
            <a:endParaRPr lang="en-US" sz="1000" dirty="0">
              <a:solidFill>
                <a:schemeClr val="accent1">
                  <a:lumMod val="75000"/>
                </a:schemeClr>
              </a:solidFill>
              <a:latin typeface="Dosis" panose="020B0604020202020204" charset="0"/>
            </a:endParaRPr>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25</a:t>
            </a:fld>
            <a:endParaRPr lang="en"/>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6070" y="4736077"/>
            <a:ext cx="1552506" cy="41400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525" y="4729499"/>
            <a:ext cx="1679522" cy="399600"/>
          </a:xfrm>
          <a:prstGeom prst="rect">
            <a:avLst/>
          </a:prstGeom>
        </p:spPr>
      </p:pic>
      <p:pic>
        <p:nvPicPr>
          <p:cNvPr id="8" name="Picture 7">
            <a:extLst>
              <a:ext uri="{FF2B5EF4-FFF2-40B4-BE49-F238E27FC236}">
                <a16:creationId xmlns:a16="http://schemas.microsoft.com/office/drawing/2014/main" id="{60C3566E-4D35-49BD-8917-0D5AEF5A096C}"/>
              </a:ext>
            </a:extLst>
          </p:cNvPr>
          <p:cNvPicPr>
            <a:picLocks noChangeAspect="1"/>
          </p:cNvPicPr>
          <p:nvPr/>
        </p:nvPicPr>
        <p:blipFill>
          <a:blip r:embed="rId5"/>
          <a:stretch>
            <a:fillRect/>
          </a:stretch>
        </p:blipFill>
        <p:spPr>
          <a:xfrm>
            <a:off x="1525596" y="1988457"/>
            <a:ext cx="6043612" cy="2741042"/>
          </a:xfrm>
          <a:prstGeom prst="rect">
            <a:avLst/>
          </a:prstGeom>
        </p:spPr>
      </p:pic>
    </p:spTree>
    <p:extLst>
      <p:ext uri="{BB962C8B-B14F-4D97-AF65-F5344CB8AC3E}">
        <p14:creationId xmlns:p14="http://schemas.microsoft.com/office/powerpoint/2010/main" val="32812666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669525" cy="1140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44424" y="0"/>
            <a:ext cx="6753648" cy="1140000"/>
          </a:xfrm>
        </p:spPr>
        <p:txBody>
          <a:bodyPr/>
          <a:lstStyle/>
          <a:p>
            <a:r>
              <a:rPr lang="en-US" sz="3200" dirty="0">
                <a:solidFill>
                  <a:srgbClr val="00B0F0"/>
                </a:solidFill>
              </a:rPr>
              <a:t>Telehealth Coding and Documentation</a:t>
            </a:r>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26</a:t>
            </a:fld>
            <a:endParaRPr lang="en"/>
          </a:p>
        </p:txBody>
      </p:sp>
      <p:sp>
        <p:nvSpPr>
          <p:cNvPr id="5" name="TextBox 4"/>
          <p:cNvSpPr txBox="1"/>
          <p:nvPr/>
        </p:nvSpPr>
        <p:spPr>
          <a:xfrm>
            <a:off x="844424" y="1140000"/>
            <a:ext cx="8123002" cy="3831818"/>
          </a:xfrm>
          <a:prstGeom prst="rect">
            <a:avLst/>
          </a:prstGeom>
          <a:noFill/>
        </p:spPr>
        <p:txBody>
          <a:bodyPr wrap="square" rtlCol="0">
            <a:spAutoFit/>
          </a:bodyPr>
          <a:lstStyle/>
          <a:p>
            <a:pPr>
              <a:buClr>
                <a:srgbClr val="3DA8B3"/>
              </a:buClr>
            </a:pPr>
            <a:r>
              <a:rPr lang="en-US" sz="1600" b="1" dirty="0">
                <a:solidFill>
                  <a:schemeClr val="accent1">
                    <a:lumMod val="75000"/>
                  </a:schemeClr>
                </a:solidFill>
                <a:latin typeface="Dosis" panose="020B0604020202020204" charset="0"/>
              </a:rPr>
              <a:t>1.  Thoroughly document the visit as if the visit had occurred in person,  including but </a:t>
            </a:r>
          </a:p>
          <a:p>
            <a:pPr>
              <a:buClr>
                <a:srgbClr val="3DA8B3"/>
              </a:buClr>
            </a:pPr>
            <a:r>
              <a:rPr lang="en-US" sz="1600" b="1" dirty="0">
                <a:solidFill>
                  <a:schemeClr val="accent1">
                    <a:lumMod val="75000"/>
                  </a:schemeClr>
                </a:solidFill>
                <a:latin typeface="Dosis" panose="020B0604020202020204" charset="0"/>
              </a:rPr>
              <a:t>    not limited to:</a:t>
            </a:r>
          </a:p>
          <a:p>
            <a:pPr>
              <a:buClr>
                <a:srgbClr val="3DA8B3"/>
              </a:buClr>
            </a:pPr>
            <a:endParaRPr lang="en-US" sz="500" dirty="0">
              <a:solidFill>
                <a:schemeClr val="accent1">
                  <a:lumMod val="75000"/>
                </a:schemeClr>
              </a:solidFill>
              <a:latin typeface="Dosis" panose="020B0604020202020204" charset="0"/>
            </a:endParaRPr>
          </a:p>
          <a:p>
            <a:pPr marL="285750" lvl="7" indent="-285750">
              <a:buClr>
                <a:srgbClr val="3DA8B3"/>
              </a:buClr>
              <a:buFont typeface="Arial" panose="020B0604020202020204" pitchFamily="34" charset="0"/>
              <a:buChar char="•"/>
            </a:pPr>
            <a:r>
              <a:rPr lang="en-US" dirty="0">
                <a:solidFill>
                  <a:schemeClr val="accent1">
                    <a:lumMod val="75000"/>
                  </a:schemeClr>
                </a:solidFill>
                <a:latin typeface="Dosis" panose="020B0604020202020204" charset="0"/>
              </a:rPr>
              <a:t>Detailed patient history and complete description of the covered benefit provided</a:t>
            </a:r>
          </a:p>
          <a:p>
            <a:pPr marL="285750" lvl="4" indent="-285750">
              <a:buClr>
                <a:srgbClr val="3DA8B3"/>
              </a:buClr>
              <a:buFont typeface="Arial" panose="020B0604020202020204" pitchFamily="34" charset="0"/>
              <a:buChar char="•"/>
            </a:pPr>
            <a:endParaRPr lang="en-US" sz="500" dirty="0">
              <a:solidFill>
                <a:schemeClr val="accent1">
                  <a:lumMod val="75000"/>
                </a:schemeClr>
              </a:solidFill>
              <a:latin typeface="Dosis" panose="020B0604020202020204" charset="0"/>
            </a:endParaRPr>
          </a:p>
          <a:p>
            <a:pPr marL="285750" indent="-285750">
              <a:buClr>
                <a:srgbClr val="3DA8B3"/>
              </a:buClr>
              <a:buFont typeface="Arial" panose="020B0604020202020204" pitchFamily="34" charset="0"/>
              <a:buChar char="•"/>
            </a:pPr>
            <a:r>
              <a:rPr lang="en-US" dirty="0">
                <a:solidFill>
                  <a:schemeClr val="accent1">
                    <a:lumMod val="75000"/>
                  </a:schemeClr>
                </a:solidFill>
                <a:latin typeface="Dosis" panose="020B0604020202020204" charset="0"/>
              </a:rPr>
              <a:t>An assessment/examination of the issues being raised by the patient</a:t>
            </a:r>
          </a:p>
          <a:p>
            <a:pPr marL="285750" indent="-285750">
              <a:buClr>
                <a:srgbClr val="3DA8B3"/>
              </a:buClr>
              <a:buFont typeface="Arial" panose="020B0604020202020204" pitchFamily="34" charset="0"/>
              <a:buChar char="•"/>
            </a:pPr>
            <a:endParaRPr lang="en-US" sz="500" dirty="0">
              <a:solidFill>
                <a:schemeClr val="accent1">
                  <a:lumMod val="75000"/>
                </a:schemeClr>
              </a:solidFill>
              <a:latin typeface="Dosis" panose="020B0604020202020204" charset="0"/>
            </a:endParaRPr>
          </a:p>
          <a:p>
            <a:pPr marL="285750" indent="-285750">
              <a:buClr>
                <a:srgbClr val="3DA8B3"/>
              </a:buClr>
              <a:buFont typeface="Arial" panose="020B0604020202020204" pitchFamily="34" charset="0"/>
              <a:buChar char="•"/>
            </a:pPr>
            <a:r>
              <a:rPr lang="en-US" dirty="0">
                <a:solidFill>
                  <a:schemeClr val="accent1">
                    <a:lumMod val="75000"/>
                  </a:schemeClr>
                </a:solidFill>
                <a:latin typeface="Dosis" panose="020B0604020202020204" charset="0"/>
              </a:rPr>
              <a:t>Medical decision-making by the health care practitioner of low, moderate, or high complexity, as applicable, which should include items such as pertinent diagnosis(es) at the conclusion of the visit, and any recommendations for diagnostic studies, follow-up or treatments, including prescriptions</a:t>
            </a:r>
          </a:p>
          <a:p>
            <a:pPr>
              <a:buClr>
                <a:srgbClr val="3DA8B3"/>
              </a:buClr>
            </a:pPr>
            <a:endParaRPr lang="en-US" sz="1600" b="1" dirty="0">
              <a:solidFill>
                <a:schemeClr val="accent1">
                  <a:lumMod val="75000"/>
                </a:schemeClr>
              </a:solidFill>
              <a:latin typeface="Dosis" panose="020B0604020202020204" charset="0"/>
            </a:endParaRPr>
          </a:p>
          <a:p>
            <a:pPr>
              <a:buClr>
                <a:srgbClr val="3DA8B3"/>
              </a:buClr>
            </a:pPr>
            <a:r>
              <a:rPr lang="en-US" sz="1600" b="1" dirty="0">
                <a:solidFill>
                  <a:schemeClr val="accent1">
                    <a:lumMod val="75000"/>
                  </a:schemeClr>
                </a:solidFill>
                <a:latin typeface="Dosis" panose="020B0604020202020204" charset="0"/>
              </a:rPr>
              <a:t>2. Use the appropriate CPT codes for the particular service(s) rendered. </a:t>
            </a:r>
          </a:p>
          <a:p>
            <a:pPr>
              <a:buClr>
                <a:srgbClr val="3DA8B3"/>
              </a:buClr>
            </a:pPr>
            <a:endParaRPr lang="en-US" sz="1000" dirty="0">
              <a:solidFill>
                <a:schemeClr val="accent1">
                  <a:lumMod val="75000"/>
                </a:schemeClr>
              </a:solidFill>
              <a:latin typeface="Dosis" panose="020B0604020202020204" charset="0"/>
            </a:endParaRPr>
          </a:p>
          <a:p>
            <a:pPr>
              <a:buClr>
                <a:srgbClr val="3DA8B3"/>
              </a:buClr>
            </a:pPr>
            <a:r>
              <a:rPr lang="en-US" sz="1600" b="1" dirty="0">
                <a:solidFill>
                  <a:schemeClr val="accent1">
                    <a:lumMod val="75000"/>
                  </a:schemeClr>
                </a:solidFill>
                <a:latin typeface="Dosis" panose="020B0604020202020204" charset="0"/>
              </a:rPr>
              <a:t>3. Use the appropriate modifier 95, GT, or GQ. </a:t>
            </a:r>
          </a:p>
          <a:p>
            <a:pPr>
              <a:buClr>
                <a:srgbClr val="3DA8B3"/>
              </a:buClr>
            </a:pPr>
            <a:endParaRPr lang="en-US" sz="1000" b="1" dirty="0">
              <a:solidFill>
                <a:schemeClr val="accent1">
                  <a:lumMod val="75000"/>
                </a:schemeClr>
              </a:solidFill>
              <a:latin typeface="Dosis" panose="020B0604020202020204" charset="0"/>
            </a:endParaRPr>
          </a:p>
          <a:p>
            <a:pPr>
              <a:buClr>
                <a:srgbClr val="3DA8B3"/>
              </a:buClr>
            </a:pPr>
            <a:r>
              <a:rPr lang="en-US" sz="1600" b="1" dirty="0">
                <a:solidFill>
                  <a:schemeClr val="accent1">
                    <a:lumMod val="75000"/>
                  </a:schemeClr>
                </a:solidFill>
                <a:latin typeface="Dosis" panose="020B0604020202020204" charset="0"/>
              </a:rPr>
              <a:t>4. Health centers are not required to use Place of Service 02. </a:t>
            </a:r>
          </a:p>
          <a:p>
            <a:pPr>
              <a:buClr>
                <a:srgbClr val="3DA8B3"/>
              </a:buClr>
            </a:pPr>
            <a:endParaRPr lang="en-US" sz="1000" b="1" dirty="0">
              <a:solidFill>
                <a:schemeClr val="accent1">
                  <a:lumMod val="75000"/>
                </a:schemeClr>
              </a:solidFill>
              <a:latin typeface="Dosis" panose="020B0604020202020204" charset="0"/>
            </a:endParaRPr>
          </a:p>
          <a:p>
            <a:pPr lvl="2">
              <a:buClr>
                <a:srgbClr val="3DA8B3"/>
              </a:buClr>
            </a:pPr>
            <a:r>
              <a:rPr lang="en-US" sz="1600" b="1" dirty="0">
                <a:solidFill>
                  <a:schemeClr val="accent1">
                    <a:lumMod val="75000"/>
                  </a:schemeClr>
                </a:solidFill>
                <a:latin typeface="Dosis" panose="020B0604020202020204" charset="0"/>
              </a:rPr>
              <a:t>5. AMM may request medical records for a particular patient in the instance of                  </a:t>
            </a:r>
          </a:p>
          <a:p>
            <a:pPr lvl="2">
              <a:buClr>
                <a:srgbClr val="3DA8B3"/>
              </a:buClr>
            </a:pPr>
            <a:r>
              <a:rPr lang="en-US" sz="1600" b="1" dirty="0">
                <a:solidFill>
                  <a:schemeClr val="accent1">
                    <a:lumMod val="75000"/>
                  </a:schemeClr>
                </a:solidFill>
                <a:latin typeface="Dosis" panose="020B0604020202020204" charset="0"/>
              </a:rPr>
              <a:t>    multiple Telehealth visits to the same Provider.</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6070" y="4729499"/>
            <a:ext cx="1552506" cy="41400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9054" y="65402"/>
            <a:ext cx="1679522" cy="399600"/>
          </a:xfrm>
          <a:prstGeom prst="rect">
            <a:avLst/>
          </a:prstGeom>
        </p:spPr>
      </p:pic>
    </p:spTree>
    <p:extLst>
      <p:ext uri="{BB962C8B-B14F-4D97-AF65-F5344CB8AC3E}">
        <p14:creationId xmlns:p14="http://schemas.microsoft.com/office/powerpoint/2010/main" val="19512052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669525" cy="1140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44424" y="0"/>
            <a:ext cx="6753648" cy="1140000"/>
          </a:xfrm>
        </p:spPr>
        <p:txBody>
          <a:bodyPr/>
          <a:lstStyle/>
          <a:p>
            <a:r>
              <a:rPr lang="en-US" sz="3200" dirty="0">
                <a:solidFill>
                  <a:srgbClr val="00B0F0"/>
                </a:solidFill>
              </a:rPr>
              <a:t>Telehealth Corrected Claims </a:t>
            </a:r>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27</a:t>
            </a:fld>
            <a:endParaRPr lang="en"/>
          </a:p>
        </p:txBody>
      </p:sp>
      <p:sp>
        <p:nvSpPr>
          <p:cNvPr id="5" name="TextBox 4"/>
          <p:cNvSpPr txBox="1"/>
          <p:nvPr/>
        </p:nvSpPr>
        <p:spPr>
          <a:xfrm>
            <a:off x="844424" y="984525"/>
            <a:ext cx="8123002" cy="4016484"/>
          </a:xfrm>
          <a:prstGeom prst="rect">
            <a:avLst/>
          </a:prstGeom>
          <a:noFill/>
        </p:spPr>
        <p:txBody>
          <a:bodyPr wrap="square" rtlCol="0">
            <a:spAutoFit/>
          </a:bodyPr>
          <a:lstStyle/>
          <a:p>
            <a:pPr>
              <a:buClr>
                <a:srgbClr val="3DA8B3"/>
              </a:buClr>
            </a:pPr>
            <a:r>
              <a:rPr lang="en-US" sz="1800" b="1" dirty="0">
                <a:solidFill>
                  <a:schemeClr val="accent1">
                    <a:lumMod val="75000"/>
                  </a:schemeClr>
                </a:solidFill>
                <a:latin typeface="Dosis" panose="020B0604020202020204" charset="0"/>
              </a:rPr>
              <a:t>Submitting Corrected Telehealth Claims:</a:t>
            </a:r>
          </a:p>
          <a:p>
            <a:pPr>
              <a:buClr>
                <a:srgbClr val="3DA8B3"/>
              </a:buClr>
            </a:pPr>
            <a:endParaRPr lang="en-US" sz="500" dirty="0">
              <a:solidFill>
                <a:schemeClr val="accent1">
                  <a:lumMod val="75000"/>
                </a:schemeClr>
              </a:solidFill>
              <a:latin typeface="Dosis" panose="020B0604020202020204" charset="0"/>
            </a:endParaRPr>
          </a:p>
          <a:p>
            <a:pPr lvl="7">
              <a:buClr>
                <a:srgbClr val="3DA8B3"/>
              </a:buClr>
            </a:pPr>
            <a:r>
              <a:rPr lang="en-US" sz="1600" dirty="0">
                <a:solidFill>
                  <a:schemeClr val="accent1">
                    <a:lumMod val="75000"/>
                  </a:schemeClr>
                </a:solidFill>
                <a:latin typeface="Dosis" panose="020B0604020202020204" charset="0"/>
              </a:rPr>
              <a:t>If health centers have already submitted telehealth claims to Path to Health without using any telehealth modifiers, please resubmit corrected claims that include telehealth modifiers to AMM. </a:t>
            </a:r>
          </a:p>
          <a:p>
            <a:pPr marL="285750" indent="-285750">
              <a:buClr>
                <a:srgbClr val="3DA8B3"/>
              </a:buClr>
              <a:buFont typeface="Arial" panose="020B0604020202020204" pitchFamily="34" charset="0"/>
              <a:buChar char="•"/>
            </a:pPr>
            <a:endParaRPr lang="en-US" sz="1000" dirty="0">
              <a:solidFill>
                <a:schemeClr val="accent1">
                  <a:lumMod val="75000"/>
                </a:schemeClr>
              </a:solidFill>
              <a:latin typeface="Dosis" panose="020B0604020202020204" charset="0"/>
            </a:endParaRPr>
          </a:p>
          <a:p>
            <a:pPr>
              <a:buClr>
                <a:srgbClr val="3DA8B3"/>
              </a:buClr>
            </a:pPr>
            <a:r>
              <a:rPr lang="en-US" sz="1800" b="1" dirty="0">
                <a:solidFill>
                  <a:schemeClr val="accent1">
                    <a:lumMod val="75000"/>
                  </a:schemeClr>
                </a:solidFill>
                <a:latin typeface="Dosis" panose="020B0604020202020204" charset="0"/>
              </a:rPr>
              <a:t>Paper UB-04 Claims: </a:t>
            </a:r>
          </a:p>
          <a:p>
            <a:pPr>
              <a:buClr>
                <a:srgbClr val="3DA8B3"/>
              </a:buClr>
            </a:pPr>
            <a:r>
              <a:rPr lang="en-US" sz="1600" dirty="0">
                <a:solidFill>
                  <a:schemeClr val="accent1">
                    <a:lumMod val="75000"/>
                  </a:schemeClr>
                </a:solidFill>
                <a:latin typeface="Dosis" panose="020B0604020202020204" charset="0"/>
              </a:rPr>
              <a:t>Please indicate “Corrected Claim” on the claim preferably in box 80 (remarks) and enter the value of 7 (replacement of prior claims) in the third digit of the Type of Bill [XX7] in Box 4. Add the appropriate telehealth modifier to the professional service CPT or HCPCS code (for example, 99214-95 or 99213-GQ). </a:t>
            </a:r>
          </a:p>
          <a:p>
            <a:pPr>
              <a:buClr>
                <a:srgbClr val="3DA8B3"/>
              </a:buClr>
            </a:pPr>
            <a:endParaRPr lang="en-US" sz="1000" dirty="0">
              <a:latin typeface="Dosis" panose="020B0604020202020204" charset="0"/>
            </a:endParaRPr>
          </a:p>
          <a:p>
            <a:pPr>
              <a:buClr>
                <a:srgbClr val="3DA8B3"/>
              </a:buClr>
            </a:pPr>
            <a:r>
              <a:rPr lang="en-US" sz="1800" b="1" dirty="0">
                <a:solidFill>
                  <a:schemeClr val="accent1">
                    <a:lumMod val="75000"/>
                  </a:schemeClr>
                </a:solidFill>
                <a:latin typeface="Dosis" panose="020B0604020202020204" charset="0"/>
              </a:rPr>
              <a:t>Electronic 837I submissions:</a:t>
            </a:r>
          </a:p>
          <a:p>
            <a:pPr>
              <a:buClr>
                <a:srgbClr val="3DA8B3"/>
              </a:buClr>
            </a:pPr>
            <a:r>
              <a:rPr lang="en-US" sz="1600" dirty="0">
                <a:solidFill>
                  <a:schemeClr val="accent1">
                    <a:lumMod val="75000"/>
                  </a:schemeClr>
                </a:solidFill>
                <a:latin typeface="Dosis" panose="020B0604020202020204" charset="0"/>
              </a:rPr>
              <a:t>Resubmit including the appropriate telehealth modifier and indicate a “Corrected Claim.”</a:t>
            </a:r>
          </a:p>
          <a:p>
            <a:pPr>
              <a:buClr>
                <a:srgbClr val="3DA8B3"/>
              </a:buClr>
            </a:pPr>
            <a:endParaRPr lang="en-US" sz="1000" dirty="0">
              <a:solidFill>
                <a:schemeClr val="accent1">
                  <a:lumMod val="75000"/>
                </a:schemeClr>
              </a:solidFill>
              <a:latin typeface="Dosis" panose="020B0604020202020204" charset="0"/>
            </a:endParaRPr>
          </a:p>
          <a:p>
            <a:pPr>
              <a:buClr>
                <a:srgbClr val="3DA8B3"/>
              </a:buClr>
            </a:pPr>
            <a:r>
              <a:rPr lang="en-US" sz="1600" dirty="0">
                <a:solidFill>
                  <a:schemeClr val="accent1">
                    <a:lumMod val="75000"/>
                  </a:schemeClr>
                </a:solidFill>
                <a:latin typeface="Dosis" panose="020B0604020202020204" charset="0"/>
              </a:rPr>
              <a:t>For more details to the above, reference the Provider Bulletin dated April 30, 2020 </a:t>
            </a:r>
          </a:p>
          <a:p>
            <a:pPr>
              <a:buClr>
                <a:srgbClr val="3DA8B3"/>
              </a:buClr>
            </a:pPr>
            <a:r>
              <a:rPr lang="en-US" sz="1600" b="1" i="1" dirty="0">
                <a:solidFill>
                  <a:schemeClr val="accent1">
                    <a:lumMod val="75000"/>
                  </a:schemeClr>
                </a:solidFill>
                <a:latin typeface="Dosis" panose="020B0604020202020204" charset="0"/>
              </a:rPr>
              <a:t>Delivery and Billing of Telehealth Services:</a:t>
            </a:r>
            <a:endParaRPr lang="en-US" sz="1600" dirty="0">
              <a:solidFill>
                <a:schemeClr val="accent1">
                  <a:lumMod val="75000"/>
                </a:schemeClr>
              </a:solidFill>
              <a:latin typeface="Dosis" panose="020B0604020202020204" charset="0"/>
            </a:endParaRPr>
          </a:p>
          <a:p>
            <a:pPr>
              <a:buClr>
                <a:srgbClr val="3DA8B3"/>
              </a:buClr>
            </a:pPr>
            <a:r>
              <a:rPr lang="en-US" sz="1600" dirty="0">
                <a:solidFill>
                  <a:schemeClr val="accent1">
                    <a:lumMod val="75000"/>
                  </a:schemeClr>
                </a:solidFill>
                <a:latin typeface="Dosis" panose="020B0604020202020204" charset="0"/>
              </a:rPr>
              <a:t> </a:t>
            </a:r>
            <a:r>
              <a:rPr lang="en-US" sz="1050" dirty="0">
                <a:hlinkClick r:id="rId2"/>
              </a:rPr>
              <a:t>https://mypathtohealth.org/wp-content/uploads/2020/04/Telehealth_PathtoHealthProviderBulletin_04302020.pdf</a:t>
            </a:r>
            <a:endParaRPr lang="en-US" sz="1600" dirty="0">
              <a:solidFill>
                <a:schemeClr val="accent1">
                  <a:lumMod val="75000"/>
                </a:schemeClr>
              </a:solidFill>
              <a:latin typeface="Dosis" panose="020B060402020202020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6070" y="4729499"/>
            <a:ext cx="1552506" cy="41400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39054" y="65402"/>
            <a:ext cx="1679522" cy="399600"/>
          </a:xfrm>
          <a:prstGeom prst="rect">
            <a:avLst/>
          </a:prstGeom>
        </p:spPr>
      </p:pic>
    </p:spTree>
    <p:extLst>
      <p:ext uri="{BB962C8B-B14F-4D97-AF65-F5344CB8AC3E}">
        <p14:creationId xmlns:p14="http://schemas.microsoft.com/office/powerpoint/2010/main" val="41306604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669525" cy="1140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12999" y="0"/>
            <a:ext cx="7295819" cy="1140000"/>
          </a:xfrm>
        </p:spPr>
        <p:txBody>
          <a:bodyPr/>
          <a:lstStyle/>
          <a:p>
            <a:r>
              <a:rPr lang="en-US" sz="4000" dirty="0">
                <a:solidFill>
                  <a:srgbClr val="00B0F0"/>
                </a:solidFill>
              </a:rPr>
              <a:t>Path to Health Pharmacy Benefits</a:t>
            </a:r>
          </a:p>
        </p:txBody>
      </p:sp>
      <p:sp>
        <p:nvSpPr>
          <p:cNvPr id="3" name="Text Placeholder 2"/>
          <p:cNvSpPr>
            <a:spLocks noGrp="1"/>
          </p:cNvSpPr>
          <p:nvPr>
            <p:ph type="body" idx="1"/>
          </p:nvPr>
        </p:nvSpPr>
        <p:spPr>
          <a:xfrm>
            <a:off x="505063" y="1053885"/>
            <a:ext cx="8382377" cy="3675613"/>
          </a:xfrm>
        </p:spPr>
        <p:txBody>
          <a:bodyPr/>
          <a:lstStyle/>
          <a:p>
            <a:pPr marL="76200" indent="0" algn="ctr">
              <a:buNone/>
            </a:pPr>
            <a:r>
              <a:rPr lang="en-US" sz="1800" dirty="0">
                <a:solidFill>
                  <a:schemeClr val="accent1">
                    <a:lumMod val="75000"/>
                  </a:schemeClr>
                </a:solidFill>
                <a:latin typeface="Dosis" panose="020B0604020202020204" charset="0"/>
              </a:rPr>
              <a:t>Covered medications are available at a </a:t>
            </a:r>
            <a:r>
              <a:rPr lang="en-US" sz="1800" b="1" dirty="0">
                <a:solidFill>
                  <a:schemeClr val="accent1">
                    <a:lumMod val="75000"/>
                  </a:schemeClr>
                </a:solidFill>
                <a:latin typeface="Dosis" panose="020B0604020202020204" charset="0"/>
              </a:rPr>
              <a:t>$5 copayment </a:t>
            </a:r>
            <a:r>
              <a:rPr lang="en-US" sz="1800" dirty="0">
                <a:solidFill>
                  <a:schemeClr val="accent1">
                    <a:lumMod val="75000"/>
                  </a:schemeClr>
                </a:solidFill>
                <a:latin typeface="Dosis" panose="020B0604020202020204" charset="0"/>
              </a:rPr>
              <a:t>per prescription and prescription coverage is limited to a maximum of $500 per claim and a $1500 maximum benefit per Path to Health enrollment period. </a:t>
            </a:r>
            <a:endParaRPr lang="en-US" sz="1000" dirty="0">
              <a:solidFill>
                <a:schemeClr val="accent1">
                  <a:lumMod val="75000"/>
                </a:schemeClr>
              </a:solidFill>
              <a:latin typeface="Dosis" panose="020B0604020202020204" charset="0"/>
            </a:endParaRPr>
          </a:p>
          <a:p>
            <a:pPr marL="76200" indent="0" algn="ctr">
              <a:buNone/>
            </a:pPr>
            <a:br>
              <a:rPr lang="en-US" sz="1800" dirty="0">
                <a:solidFill>
                  <a:schemeClr val="accent1">
                    <a:lumMod val="75000"/>
                  </a:schemeClr>
                </a:solidFill>
                <a:latin typeface="Dosis" panose="020B0604020202020204" charset="0"/>
              </a:rPr>
            </a:br>
            <a:r>
              <a:rPr lang="en-US" sz="1800" dirty="0">
                <a:solidFill>
                  <a:schemeClr val="accent1">
                    <a:lumMod val="75000"/>
                  </a:schemeClr>
                </a:solidFill>
                <a:latin typeface="Dosis" panose="020B0604020202020204" charset="0"/>
              </a:rPr>
              <a:t>For questions regarding covered prescription drugs, or </a:t>
            </a:r>
          </a:p>
          <a:p>
            <a:pPr marL="76200" indent="0" algn="ctr">
              <a:buNone/>
            </a:pPr>
            <a:r>
              <a:rPr lang="en-US" sz="1800" dirty="0">
                <a:solidFill>
                  <a:schemeClr val="accent1">
                    <a:lumMod val="75000"/>
                  </a:schemeClr>
                </a:solidFill>
                <a:latin typeface="Dosis" panose="020B0604020202020204" charset="0"/>
              </a:rPr>
              <a:t>If you require assistance with pharmacy billing, please contact: </a:t>
            </a:r>
            <a:br>
              <a:rPr lang="en-US" sz="1800" dirty="0">
                <a:solidFill>
                  <a:schemeClr val="accent1">
                    <a:lumMod val="75000"/>
                  </a:schemeClr>
                </a:solidFill>
                <a:latin typeface="Dosis" panose="020B0604020202020204" charset="0"/>
              </a:rPr>
            </a:br>
            <a:r>
              <a:rPr lang="en-US" sz="1800" b="1" dirty="0">
                <a:solidFill>
                  <a:schemeClr val="accent1">
                    <a:lumMod val="75000"/>
                  </a:schemeClr>
                </a:solidFill>
                <a:latin typeface="Dosis" panose="020B0604020202020204" charset="0"/>
              </a:rPr>
              <a:t>MedImpact Customer Service</a:t>
            </a:r>
          </a:p>
          <a:p>
            <a:pPr marL="76200" indent="0" algn="ctr">
              <a:buNone/>
            </a:pPr>
            <a:r>
              <a:rPr lang="en-US" sz="1800" b="1" dirty="0">
                <a:solidFill>
                  <a:srgbClr val="92D050"/>
                </a:solidFill>
                <a:latin typeface="Dosis" panose="020B0604020202020204" charset="0"/>
              </a:rPr>
              <a:t> (800) 788-2949</a:t>
            </a:r>
          </a:p>
          <a:p>
            <a:pPr marL="76200" indent="0" algn="ctr">
              <a:buNone/>
            </a:pPr>
            <a:endParaRPr lang="en-US" sz="1400" b="1" dirty="0">
              <a:solidFill>
                <a:srgbClr val="92D050"/>
              </a:solidFill>
              <a:latin typeface="Dosis" panose="020B0604020202020204" charset="0"/>
            </a:endParaRPr>
          </a:p>
          <a:p>
            <a:pPr marL="76200" indent="0" algn="ctr">
              <a:buNone/>
            </a:pPr>
            <a:r>
              <a:rPr lang="en-US" sz="1800" dirty="0">
                <a:solidFill>
                  <a:schemeClr val="accent1">
                    <a:lumMod val="75000"/>
                  </a:schemeClr>
                </a:solidFill>
                <a:latin typeface="Dosis" panose="020B0604020202020204" charset="0"/>
              </a:rPr>
              <a:t>To access the full prescription drug formulary and list of participating pharmacies, visit </a:t>
            </a:r>
            <a:r>
              <a:rPr lang="en-US" sz="1800" dirty="0">
                <a:solidFill>
                  <a:schemeClr val="accent1">
                    <a:lumMod val="75000"/>
                  </a:schemeClr>
                </a:solidFill>
                <a:latin typeface="Dosis" panose="020B0604020202020204" charset="0"/>
                <a:hlinkClick r:id="rId3"/>
              </a:rPr>
              <a:t>https://mypathtohealth.org/resources/</a:t>
            </a:r>
            <a:endParaRPr lang="en-US" sz="1800" dirty="0">
              <a:solidFill>
                <a:schemeClr val="accent1">
                  <a:lumMod val="75000"/>
                </a:schemeClr>
              </a:solidFill>
              <a:latin typeface="Dosis" panose="020B0604020202020204" charset="0"/>
            </a:endParaRPr>
          </a:p>
          <a:p>
            <a:pPr marL="76200" indent="0" algn="ctr">
              <a:buNone/>
            </a:pPr>
            <a:endParaRPr lang="en-US" sz="2200" dirty="0">
              <a:solidFill>
                <a:schemeClr val="accent1">
                  <a:lumMod val="75000"/>
                </a:schemeClr>
              </a:solidFill>
              <a:latin typeface="Dosis" panose="020B0604020202020204" charset="0"/>
            </a:endParaRPr>
          </a:p>
          <a:p>
            <a:pPr marL="76200" indent="0" algn="ctr">
              <a:buNone/>
            </a:pPr>
            <a:endParaRPr lang="en-US" sz="2200" dirty="0">
              <a:solidFill>
                <a:schemeClr val="accent1">
                  <a:lumMod val="75000"/>
                </a:schemeClr>
              </a:solidFill>
            </a:endParaRPr>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28</a:t>
            </a:fld>
            <a:endParaRPr lang="en"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6070" y="4729499"/>
            <a:ext cx="1552506" cy="41400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525" y="4729499"/>
            <a:ext cx="1679522" cy="399600"/>
          </a:xfrm>
          <a:prstGeom prst="rect">
            <a:avLst/>
          </a:prstGeom>
        </p:spPr>
      </p:pic>
    </p:spTree>
    <p:extLst>
      <p:ext uri="{BB962C8B-B14F-4D97-AF65-F5344CB8AC3E}">
        <p14:creationId xmlns:p14="http://schemas.microsoft.com/office/powerpoint/2010/main" val="11536408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669525" cy="1140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54370" y="-437747"/>
            <a:ext cx="3552600" cy="1140000"/>
          </a:xfrm>
        </p:spPr>
        <p:txBody>
          <a:bodyPr/>
          <a:lstStyle/>
          <a:p>
            <a:r>
              <a:rPr lang="en-US" dirty="0">
                <a:solidFill>
                  <a:srgbClr val="00B0F0"/>
                </a:solidFill>
              </a:rPr>
              <a:t>Non-Covered Services</a:t>
            </a:r>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29</a:t>
            </a:fld>
            <a:endParaRPr lang="en"/>
          </a:p>
        </p:txBody>
      </p:sp>
      <p:sp>
        <p:nvSpPr>
          <p:cNvPr id="6" name="TextBox 5"/>
          <p:cNvSpPr txBox="1"/>
          <p:nvPr/>
        </p:nvSpPr>
        <p:spPr>
          <a:xfrm>
            <a:off x="1095333" y="702253"/>
            <a:ext cx="7765473" cy="4093428"/>
          </a:xfrm>
          <a:prstGeom prst="rect">
            <a:avLst/>
          </a:prstGeom>
          <a:noFill/>
        </p:spPr>
        <p:txBody>
          <a:bodyPr wrap="square" rtlCol="0">
            <a:spAutoFit/>
          </a:bodyPr>
          <a:lstStyle/>
          <a:p>
            <a:r>
              <a:rPr lang="en-US" dirty="0">
                <a:solidFill>
                  <a:schemeClr val="accent1">
                    <a:lumMod val="75000"/>
                  </a:schemeClr>
                </a:solidFill>
                <a:latin typeface="Dosis" panose="020B0604020202020204" charset="0"/>
              </a:rPr>
              <a:t>Please Note the Following Services are NOT covered under the Path to Health Program, therefore they will NOT be eligible for reimbursement:</a:t>
            </a:r>
          </a:p>
          <a:p>
            <a:endParaRPr lang="en-US" dirty="0">
              <a:solidFill>
                <a:schemeClr val="accent1">
                  <a:lumMod val="75000"/>
                </a:schemeClr>
              </a:solidFill>
              <a:latin typeface="Dosis" panose="020B0604020202020204" charset="0"/>
            </a:endParaRPr>
          </a:p>
          <a:p>
            <a:pPr marL="285750" indent="-285750">
              <a:buFont typeface="Arial" panose="020B0604020202020204" pitchFamily="34" charset="0"/>
              <a:buChar char="•"/>
            </a:pPr>
            <a:r>
              <a:rPr lang="en-US" dirty="0">
                <a:solidFill>
                  <a:schemeClr val="accent1">
                    <a:lumMod val="75000"/>
                  </a:schemeClr>
                </a:solidFill>
                <a:latin typeface="Dosis" panose="020B0604020202020204" charset="0"/>
              </a:rPr>
              <a:t>Any medical service provided at a </a:t>
            </a:r>
            <a:r>
              <a:rPr lang="en-US" u="sng" dirty="0">
                <a:solidFill>
                  <a:schemeClr val="accent1">
                    <a:lumMod val="75000"/>
                  </a:schemeClr>
                </a:solidFill>
                <a:latin typeface="Dosis" panose="020B0604020202020204" charset="0"/>
              </a:rPr>
              <a:t>location other than member’s assigned clinic</a:t>
            </a:r>
            <a:endParaRPr lang="en-US" dirty="0">
              <a:solidFill>
                <a:schemeClr val="accent1">
                  <a:lumMod val="75000"/>
                </a:schemeClr>
              </a:solidFill>
              <a:latin typeface="Dosis" panose="020B0604020202020204" charset="0"/>
            </a:endParaRPr>
          </a:p>
          <a:p>
            <a:pPr marL="285750" lvl="1" indent="-285750">
              <a:buClr>
                <a:schemeClr val="accent1">
                  <a:lumMod val="50000"/>
                </a:schemeClr>
              </a:buClr>
              <a:buFont typeface="Arial" panose="020B0604020202020204" pitchFamily="34" charset="0"/>
              <a:buChar char="•"/>
            </a:pPr>
            <a:r>
              <a:rPr lang="en-US" dirty="0">
                <a:solidFill>
                  <a:schemeClr val="accent1">
                    <a:lumMod val="75000"/>
                  </a:schemeClr>
                </a:solidFill>
                <a:latin typeface="Dosis" panose="020B0604020202020204" charset="0"/>
              </a:rPr>
              <a:t>Acupuncture, including podiatry-related acupuncture services</a:t>
            </a:r>
          </a:p>
          <a:p>
            <a:pPr marL="285750" lvl="0" indent="-285750">
              <a:buClr>
                <a:schemeClr val="accent1">
                  <a:lumMod val="50000"/>
                </a:schemeClr>
              </a:buClr>
              <a:buFont typeface="Arial" panose="020B0604020202020204" pitchFamily="34" charset="0"/>
              <a:buChar char="•"/>
            </a:pPr>
            <a:r>
              <a:rPr lang="en-US" dirty="0">
                <a:solidFill>
                  <a:schemeClr val="accent1">
                    <a:lumMod val="75000"/>
                  </a:schemeClr>
                </a:solidFill>
                <a:latin typeface="Dosis" panose="020B0604020202020204" charset="0"/>
              </a:rPr>
              <a:t>Methadone Maintenance Services</a:t>
            </a:r>
          </a:p>
          <a:p>
            <a:pPr marL="285750" lvl="0" indent="-285750">
              <a:buClr>
                <a:schemeClr val="accent1">
                  <a:lumMod val="50000"/>
                </a:schemeClr>
              </a:buClr>
              <a:buFont typeface="Arial" panose="020B0604020202020204" pitchFamily="34" charset="0"/>
              <a:buChar char="•"/>
            </a:pPr>
            <a:r>
              <a:rPr lang="en-US" dirty="0">
                <a:solidFill>
                  <a:schemeClr val="accent1">
                    <a:lumMod val="75000"/>
                  </a:schemeClr>
                </a:solidFill>
                <a:latin typeface="Dosis" panose="020B0604020202020204" charset="0"/>
              </a:rPr>
              <a:t>Breast and Cervical Cancer treatment services</a:t>
            </a:r>
          </a:p>
          <a:p>
            <a:pPr marL="285750" lvl="0" indent="-285750">
              <a:buClr>
                <a:schemeClr val="accent1">
                  <a:lumMod val="50000"/>
                </a:schemeClr>
              </a:buClr>
              <a:buFont typeface="Arial" panose="020B0604020202020204" pitchFamily="34" charset="0"/>
              <a:buChar char="•"/>
            </a:pPr>
            <a:r>
              <a:rPr lang="en-US" dirty="0">
                <a:solidFill>
                  <a:schemeClr val="accent1">
                    <a:lumMod val="75000"/>
                  </a:schemeClr>
                </a:solidFill>
                <a:latin typeface="Dosis" panose="020B0604020202020204" charset="0"/>
              </a:rPr>
              <a:t>Optometry services and eye appliances</a:t>
            </a:r>
          </a:p>
          <a:p>
            <a:pPr marL="285750" lvl="0" indent="-285750">
              <a:buClr>
                <a:schemeClr val="accent1">
                  <a:lumMod val="50000"/>
                </a:schemeClr>
              </a:buClr>
              <a:buFont typeface="Arial" panose="020B0604020202020204" pitchFamily="34" charset="0"/>
              <a:buChar char="•"/>
            </a:pPr>
            <a:r>
              <a:rPr lang="en-US" dirty="0">
                <a:solidFill>
                  <a:schemeClr val="accent1">
                    <a:lumMod val="75000"/>
                  </a:schemeClr>
                </a:solidFill>
                <a:latin typeface="Dosis" panose="020B0604020202020204" charset="0"/>
              </a:rPr>
              <a:t>Chiropractic care</a:t>
            </a:r>
          </a:p>
          <a:p>
            <a:pPr marL="285750" lvl="0" indent="-285750">
              <a:buClr>
                <a:schemeClr val="accent1">
                  <a:lumMod val="50000"/>
                </a:schemeClr>
              </a:buClr>
              <a:buFont typeface="Arial" panose="020B0604020202020204" pitchFamily="34" charset="0"/>
              <a:buChar char="•"/>
            </a:pPr>
            <a:r>
              <a:rPr lang="en-US" dirty="0">
                <a:solidFill>
                  <a:schemeClr val="accent1">
                    <a:lumMod val="75000"/>
                  </a:schemeClr>
                </a:solidFill>
                <a:latin typeface="Dosis" panose="020B0604020202020204" charset="0"/>
              </a:rPr>
              <a:t>Public transportation</a:t>
            </a:r>
          </a:p>
          <a:p>
            <a:pPr marL="285750" lvl="0" indent="-285750">
              <a:buClr>
                <a:schemeClr val="accent1">
                  <a:lumMod val="50000"/>
                </a:schemeClr>
              </a:buClr>
              <a:buFont typeface="Arial" panose="020B0604020202020204" pitchFamily="34" charset="0"/>
              <a:buChar char="•"/>
            </a:pPr>
            <a:r>
              <a:rPr lang="en-US" dirty="0">
                <a:solidFill>
                  <a:schemeClr val="accent1">
                    <a:lumMod val="75000"/>
                  </a:schemeClr>
                </a:solidFill>
                <a:latin typeface="Dosis" panose="020B0604020202020204" charset="0"/>
              </a:rPr>
              <a:t>Cosmetic procedures</a:t>
            </a:r>
          </a:p>
          <a:p>
            <a:pPr marL="285750" lvl="0" indent="-285750">
              <a:buClr>
                <a:schemeClr val="accent1">
                  <a:lumMod val="50000"/>
                </a:schemeClr>
              </a:buClr>
              <a:buFont typeface="Arial" panose="020B0604020202020204" pitchFamily="34" charset="0"/>
              <a:buChar char="•"/>
            </a:pPr>
            <a:r>
              <a:rPr lang="en-US" dirty="0">
                <a:solidFill>
                  <a:schemeClr val="accent1">
                    <a:lumMod val="75000"/>
                  </a:schemeClr>
                </a:solidFill>
                <a:latin typeface="Dosis" panose="020B0604020202020204" charset="0"/>
              </a:rPr>
              <a:t>Dental services</a:t>
            </a:r>
          </a:p>
          <a:p>
            <a:pPr marL="285750" lvl="0" indent="-285750">
              <a:buClr>
                <a:schemeClr val="accent1">
                  <a:lumMod val="50000"/>
                </a:schemeClr>
              </a:buClr>
              <a:buFont typeface="Arial" panose="020B0604020202020204" pitchFamily="34" charset="0"/>
              <a:buChar char="•"/>
            </a:pPr>
            <a:r>
              <a:rPr lang="en-US" dirty="0">
                <a:solidFill>
                  <a:schemeClr val="accent1">
                    <a:lumMod val="75000"/>
                  </a:schemeClr>
                </a:solidFill>
                <a:latin typeface="Dosis" panose="020B0604020202020204" charset="0"/>
              </a:rPr>
              <a:t>Services by a Psychologist, LCSW, MFT or substance use disorder counselor</a:t>
            </a:r>
          </a:p>
          <a:p>
            <a:pPr marL="285750" lvl="0" indent="-285750">
              <a:buClr>
                <a:schemeClr val="accent1">
                  <a:lumMod val="50000"/>
                </a:schemeClr>
              </a:buClr>
              <a:buFont typeface="Arial" panose="020B0604020202020204" pitchFamily="34" charset="0"/>
              <a:buChar char="•"/>
            </a:pPr>
            <a:r>
              <a:rPr lang="en-US" dirty="0">
                <a:solidFill>
                  <a:schemeClr val="accent1">
                    <a:lumMod val="75000"/>
                  </a:schemeClr>
                </a:solidFill>
                <a:latin typeface="Dosis" panose="020B0604020202020204" charset="0"/>
              </a:rPr>
              <a:t>Family planning services (</a:t>
            </a:r>
            <a:r>
              <a:rPr lang="en-US" u="sng" dirty="0">
                <a:solidFill>
                  <a:schemeClr val="accent1">
                    <a:lumMod val="75000"/>
                  </a:schemeClr>
                </a:solidFill>
                <a:latin typeface="Dosis" panose="020B0604020202020204" charset="0"/>
              </a:rPr>
              <a:t>including contraceptives </a:t>
            </a:r>
            <a:r>
              <a:rPr lang="en-US" dirty="0">
                <a:solidFill>
                  <a:schemeClr val="accent1">
                    <a:lumMod val="75000"/>
                  </a:schemeClr>
                </a:solidFill>
                <a:latin typeface="Dosis" panose="020B0604020202020204" charset="0"/>
              </a:rPr>
              <a:t>and family planning counseling and education)</a:t>
            </a:r>
          </a:p>
          <a:p>
            <a:pPr marL="285750" lvl="0" indent="-285750">
              <a:buClr>
                <a:schemeClr val="accent1">
                  <a:lumMod val="50000"/>
                </a:schemeClr>
              </a:buClr>
              <a:buFont typeface="Arial" panose="020B0604020202020204" pitchFamily="34" charset="0"/>
              <a:buChar char="•"/>
            </a:pPr>
            <a:r>
              <a:rPr lang="en-US" dirty="0">
                <a:solidFill>
                  <a:schemeClr val="accent1">
                    <a:lumMod val="75000"/>
                  </a:schemeClr>
                </a:solidFill>
                <a:latin typeface="Dosis" panose="020B0604020202020204" charset="0"/>
              </a:rPr>
              <a:t>Pregnancy-related and infertility services (including abortions)</a:t>
            </a:r>
          </a:p>
          <a:p>
            <a:pPr lvl="8">
              <a:buClr>
                <a:schemeClr val="accent1">
                  <a:lumMod val="50000"/>
                </a:schemeClr>
              </a:buClr>
            </a:pPr>
            <a:r>
              <a:rPr lang="en-US" dirty="0">
                <a:solidFill>
                  <a:schemeClr val="accent1">
                    <a:lumMod val="75000"/>
                  </a:schemeClr>
                </a:solidFill>
                <a:latin typeface="Dosis" panose="020B0604020202020204" charset="0"/>
              </a:rPr>
              <a:t>	</a:t>
            </a:r>
            <a:r>
              <a:rPr lang="en-US" b="1" dirty="0">
                <a:solidFill>
                  <a:schemeClr val="accent1">
                    <a:lumMod val="75000"/>
                  </a:schemeClr>
                </a:solidFill>
                <a:latin typeface="Dosis" panose="020B0604020202020204" charset="0"/>
              </a:rPr>
              <a:t>***</a:t>
            </a:r>
            <a:r>
              <a:rPr lang="en-US" dirty="0">
                <a:solidFill>
                  <a:schemeClr val="accent1">
                    <a:lumMod val="75000"/>
                  </a:schemeClr>
                </a:solidFill>
                <a:latin typeface="Dosis" panose="020B0604020202020204" charset="0"/>
              </a:rPr>
              <a:t>Post-Partum Services are only covered 60 days after the pregnancy delivery date; please supply 	       medical records when submitting claims to verify the delivery date. </a:t>
            </a:r>
          </a:p>
          <a:p>
            <a:br>
              <a:rPr lang="en-US" sz="1100" dirty="0"/>
            </a:br>
            <a:endParaRPr lang="en-US" sz="11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525" y="4779715"/>
            <a:ext cx="1468461" cy="34938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640" y="4773118"/>
            <a:ext cx="1388936" cy="370382"/>
          </a:xfrm>
          <a:prstGeom prst="rect">
            <a:avLst/>
          </a:prstGeom>
        </p:spPr>
      </p:pic>
    </p:spTree>
    <p:extLst>
      <p:ext uri="{BB962C8B-B14F-4D97-AF65-F5344CB8AC3E}">
        <p14:creationId xmlns:p14="http://schemas.microsoft.com/office/powerpoint/2010/main" val="806533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2" name="Rectangle 1"/>
          <p:cNvSpPr/>
          <p:nvPr/>
        </p:nvSpPr>
        <p:spPr>
          <a:xfrm>
            <a:off x="0" y="0"/>
            <a:ext cx="669525" cy="1140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Google Shape;129;p18"/>
          <p:cNvSpPr txBox="1">
            <a:spLocks noGrp="1"/>
          </p:cNvSpPr>
          <p:nvPr>
            <p:ph type="ctrTitle" idx="4294967295"/>
          </p:nvPr>
        </p:nvSpPr>
        <p:spPr>
          <a:xfrm>
            <a:off x="927722" y="27254"/>
            <a:ext cx="6243697" cy="1132783"/>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dirty="0">
                <a:solidFill>
                  <a:srgbClr val="00B0F0"/>
                </a:solidFill>
              </a:rPr>
              <a:t>Meeting Logistics</a:t>
            </a:r>
            <a:endParaRPr sz="4000" dirty="0">
              <a:solidFill>
                <a:srgbClr val="00B0F0"/>
              </a:solidFill>
            </a:endParaRPr>
          </a:p>
        </p:txBody>
      </p:sp>
      <p:sp>
        <p:nvSpPr>
          <p:cNvPr id="131" name="Google Shape;131;p18"/>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3</a:t>
            </a:fld>
            <a:endParaRPr dirty="0"/>
          </a:p>
        </p:txBody>
      </p:sp>
      <p:grpSp>
        <p:nvGrpSpPr>
          <p:cNvPr id="138" name="Google Shape;138;p18"/>
          <p:cNvGrpSpPr/>
          <p:nvPr/>
        </p:nvGrpSpPr>
        <p:grpSpPr>
          <a:xfrm>
            <a:off x="7841620" y="3181753"/>
            <a:ext cx="320399" cy="320378"/>
            <a:chOff x="1951075" y="2333250"/>
            <a:chExt cx="381200" cy="381175"/>
          </a:xfrm>
        </p:grpSpPr>
        <p:sp>
          <p:nvSpPr>
            <p:cNvPr id="139" name="Google Shape;139;p18"/>
            <p:cNvSpPr/>
            <p:nvPr/>
          </p:nvSpPr>
          <p:spPr>
            <a:xfrm>
              <a:off x="1951075" y="2333250"/>
              <a:ext cx="381200" cy="381175"/>
            </a:xfrm>
            <a:custGeom>
              <a:avLst/>
              <a:gdLst/>
              <a:ahLst/>
              <a:cxnLst/>
              <a:rect l="l" t="t" r="r" b="b"/>
              <a:pathLst>
                <a:path w="15248" h="15247" fill="none" extrusionOk="0">
                  <a:moveTo>
                    <a:pt x="7624" y="0"/>
                  </a:moveTo>
                  <a:lnTo>
                    <a:pt x="7624" y="0"/>
                  </a:lnTo>
                  <a:lnTo>
                    <a:pt x="7234" y="0"/>
                  </a:lnTo>
                  <a:lnTo>
                    <a:pt x="6845" y="49"/>
                  </a:lnTo>
                  <a:lnTo>
                    <a:pt x="6455" y="98"/>
                  </a:lnTo>
                  <a:lnTo>
                    <a:pt x="6090" y="147"/>
                  </a:lnTo>
                  <a:lnTo>
                    <a:pt x="5724" y="244"/>
                  </a:lnTo>
                  <a:lnTo>
                    <a:pt x="5359" y="341"/>
                  </a:lnTo>
                  <a:lnTo>
                    <a:pt x="4994" y="463"/>
                  </a:lnTo>
                  <a:lnTo>
                    <a:pt x="4653" y="609"/>
                  </a:lnTo>
                  <a:lnTo>
                    <a:pt x="4312" y="755"/>
                  </a:lnTo>
                  <a:lnTo>
                    <a:pt x="3995" y="926"/>
                  </a:lnTo>
                  <a:lnTo>
                    <a:pt x="3678" y="1096"/>
                  </a:lnTo>
                  <a:lnTo>
                    <a:pt x="3362" y="1291"/>
                  </a:lnTo>
                  <a:lnTo>
                    <a:pt x="3070" y="1510"/>
                  </a:lnTo>
                  <a:lnTo>
                    <a:pt x="2777" y="1730"/>
                  </a:lnTo>
                  <a:lnTo>
                    <a:pt x="2509" y="1973"/>
                  </a:lnTo>
                  <a:lnTo>
                    <a:pt x="2242" y="2241"/>
                  </a:lnTo>
                  <a:lnTo>
                    <a:pt x="1974" y="2509"/>
                  </a:lnTo>
                  <a:lnTo>
                    <a:pt x="1730" y="2777"/>
                  </a:lnTo>
                  <a:lnTo>
                    <a:pt x="1511" y="3069"/>
                  </a:lnTo>
                  <a:lnTo>
                    <a:pt x="1292" y="3361"/>
                  </a:lnTo>
                  <a:lnTo>
                    <a:pt x="1097" y="3678"/>
                  </a:lnTo>
                  <a:lnTo>
                    <a:pt x="926" y="3995"/>
                  </a:lnTo>
                  <a:lnTo>
                    <a:pt x="756" y="4311"/>
                  </a:lnTo>
                  <a:lnTo>
                    <a:pt x="610" y="4652"/>
                  </a:lnTo>
                  <a:lnTo>
                    <a:pt x="464" y="4993"/>
                  </a:lnTo>
                  <a:lnTo>
                    <a:pt x="342" y="5358"/>
                  </a:lnTo>
                  <a:lnTo>
                    <a:pt x="244" y="5724"/>
                  </a:lnTo>
                  <a:lnTo>
                    <a:pt x="147" y="6089"/>
                  </a:lnTo>
                  <a:lnTo>
                    <a:pt x="98" y="6454"/>
                  </a:lnTo>
                  <a:lnTo>
                    <a:pt x="50" y="6844"/>
                  </a:lnTo>
                  <a:lnTo>
                    <a:pt x="1" y="7234"/>
                  </a:lnTo>
                  <a:lnTo>
                    <a:pt x="1" y="7623"/>
                  </a:lnTo>
                  <a:lnTo>
                    <a:pt x="1" y="7623"/>
                  </a:lnTo>
                  <a:lnTo>
                    <a:pt x="1" y="8013"/>
                  </a:lnTo>
                  <a:lnTo>
                    <a:pt x="50" y="8403"/>
                  </a:lnTo>
                  <a:lnTo>
                    <a:pt x="98" y="8793"/>
                  </a:lnTo>
                  <a:lnTo>
                    <a:pt x="147" y="9158"/>
                  </a:lnTo>
                  <a:lnTo>
                    <a:pt x="244" y="9523"/>
                  </a:lnTo>
                  <a:lnTo>
                    <a:pt x="342" y="9889"/>
                  </a:lnTo>
                  <a:lnTo>
                    <a:pt x="464" y="10254"/>
                  </a:lnTo>
                  <a:lnTo>
                    <a:pt x="610" y="10595"/>
                  </a:lnTo>
                  <a:lnTo>
                    <a:pt x="756" y="10936"/>
                  </a:lnTo>
                  <a:lnTo>
                    <a:pt x="926" y="11252"/>
                  </a:lnTo>
                  <a:lnTo>
                    <a:pt x="1097" y="11569"/>
                  </a:lnTo>
                  <a:lnTo>
                    <a:pt x="1292" y="11886"/>
                  </a:lnTo>
                  <a:lnTo>
                    <a:pt x="1511" y="12178"/>
                  </a:lnTo>
                  <a:lnTo>
                    <a:pt x="1730" y="12470"/>
                  </a:lnTo>
                  <a:lnTo>
                    <a:pt x="1974" y="12738"/>
                  </a:lnTo>
                  <a:lnTo>
                    <a:pt x="2242" y="13006"/>
                  </a:lnTo>
                  <a:lnTo>
                    <a:pt x="2509" y="13274"/>
                  </a:lnTo>
                  <a:lnTo>
                    <a:pt x="2777" y="13517"/>
                  </a:lnTo>
                  <a:lnTo>
                    <a:pt x="3070" y="13737"/>
                  </a:lnTo>
                  <a:lnTo>
                    <a:pt x="3362" y="13956"/>
                  </a:lnTo>
                  <a:lnTo>
                    <a:pt x="3678" y="14151"/>
                  </a:lnTo>
                  <a:lnTo>
                    <a:pt x="3995" y="14321"/>
                  </a:lnTo>
                  <a:lnTo>
                    <a:pt x="4312" y="14492"/>
                  </a:lnTo>
                  <a:lnTo>
                    <a:pt x="4653" y="14638"/>
                  </a:lnTo>
                  <a:lnTo>
                    <a:pt x="4994" y="14784"/>
                  </a:lnTo>
                  <a:lnTo>
                    <a:pt x="5359" y="14906"/>
                  </a:lnTo>
                  <a:lnTo>
                    <a:pt x="5724" y="15003"/>
                  </a:lnTo>
                  <a:lnTo>
                    <a:pt x="6090" y="15100"/>
                  </a:lnTo>
                  <a:lnTo>
                    <a:pt x="6455" y="15149"/>
                  </a:lnTo>
                  <a:lnTo>
                    <a:pt x="6845"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1" y="13517"/>
                  </a:lnTo>
                  <a:lnTo>
                    <a:pt x="12739" y="13274"/>
                  </a:lnTo>
                  <a:lnTo>
                    <a:pt x="13006" y="13006"/>
                  </a:lnTo>
                  <a:lnTo>
                    <a:pt x="13274" y="12738"/>
                  </a:lnTo>
                  <a:lnTo>
                    <a:pt x="13518" y="12470"/>
                  </a:lnTo>
                  <a:lnTo>
                    <a:pt x="13737" y="12178"/>
                  </a:lnTo>
                  <a:lnTo>
                    <a:pt x="13956" y="11886"/>
                  </a:lnTo>
                  <a:lnTo>
                    <a:pt x="14151" y="11569"/>
                  </a:lnTo>
                  <a:lnTo>
                    <a:pt x="14322" y="11252"/>
                  </a:lnTo>
                  <a:lnTo>
                    <a:pt x="14492" y="10936"/>
                  </a:lnTo>
                  <a:lnTo>
                    <a:pt x="14638" y="10595"/>
                  </a:lnTo>
                  <a:lnTo>
                    <a:pt x="14784" y="10254"/>
                  </a:lnTo>
                  <a:lnTo>
                    <a:pt x="14906" y="9889"/>
                  </a:lnTo>
                  <a:lnTo>
                    <a:pt x="15004"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4" y="5724"/>
                  </a:lnTo>
                  <a:lnTo>
                    <a:pt x="14906" y="5358"/>
                  </a:lnTo>
                  <a:lnTo>
                    <a:pt x="14784" y="4993"/>
                  </a:lnTo>
                  <a:lnTo>
                    <a:pt x="14638" y="4652"/>
                  </a:lnTo>
                  <a:lnTo>
                    <a:pt x="14492" y="4311"/>
                  </a:lnTo>
                  <a:lnTo>
                    <a:pt x="14322" y="3995"/>
                  </a:lnTo>
                  <a:lnTo>
                    <a:pt x="14151" y="3678"/>
                  </a:lnTo>
                  <a:lnTo>
                    <a:pt x="13956" y="3361"/>
                  </a:lnTo>
                  <a:lnTo>
                    <a:pt x="13737" y="3069"/>
                  </a:lnTo>
                  <a:lnTo>
                    <a:pt x="13518" y="2777"/>
                  </a:lnTo>
                  <a:lnTo>
                    <a:pt x="13274" y="2509"/>
                  </a:lnTo>
                  <a:lnTo>
                    <a:pt x="13006" y="2241"/>
                  </a:lnTo>
                  <a:lnTo>
                    <a:pt x="12739" y="1973"/>
                  </a:lnTo>
                  <a:lnTo>
                    <a:pt x="12471"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FFFFF"/>
                </a:solidFill>
              </a:endParaRPr>
            </a:p>
          </p:txBody>
        </p:sp>
        <p:sp>
          <p:nvSpPr>
            <p:cNvPr id="140" name="Google Shape;140;p18"/>
            <p:cNvSpPr/>
            <p:nvPr/>
          </p:nvSpPr>
          <p:spPr>
            <a:xfrm>
              <a:off x="2197675" y="2503125"/>
              <a:ext cx="43875" cy="47525"/>
            </a:xfrm>
            <a:custGeom>
              <a:avLst/>
              <a:gdLst/>
              <a:ahLst/>
              <a:cxnLst/>
              <a:rect l="l" t="t" r="r" b="b"/>
              <a:pathLst>
                <a:path w="1755" h="1901" fill="none" extrusionOk="0">
                  <a:moveTo>
                    <a:pt x="877" y="0"/>
                  </a:move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FFFFF"/>
                </a:solidFill>
              </a:endParaRPr>
            </a:p>
          </p:txBody>
        </p:sp>
        <p:sp>
          <p:nvSpPr>
            <p:cNvPr id="141" name="Google Shape;141;p18"/>
            <p:cNvSpPr/>
            <p:nvPr/>
          </p:nvSpPr>
          <p:spPr>
            <a:xfrm>
              <a:off x="20418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FFFFF"/>
                </a:solidFill>
              </a:endParaRPr>
            </a:p>
          </p:txBody>
        </p:sp>
        <p:sp>
          <p:nvSpPr>
            <p:cNvPr id="142" name="Google Shape;142;p18"/>
            <p:cNvSpPr/>
            <p:nvPr/>
          </p:nvSpPr>
          <p:spPr>
            <a:xfrm>
              <a:off x="2041800" y="2584100"/>
              <a:ext cx="199750" cy="41425"/>
            </a:xfrm>
            <a:custGeom>
              <a:avLst/>
              <a:gdLst/>
              <a:ahLst/>
              <a:cxnLst/>
              <a:rect l="l" t="t" r="r" b="b"/>
              <a:pathLst>
                <a:path w="7990" h="1657" fill="none" extrusionOk="0">
                  <a:moveTo>
                    <a:pt x="1" y="1657"/>
                  </a:moveTo>
                  <a:lnTo>
                    <a:pt x="1" y="1657"/>
                  </a:lnTo>
                  <a:lnTo>
                    <a:pt x="415" y="1291"/>
                  </a:lnTo>
                  <a:lnTo>
                    <a:pt x="853" y="950"/>
                  </a:lnTo>
                  <a:lnTo>
                    <a:pt x="1340" y="683"/>
                  </a:lnTo>
                  <a:lnTo>
                    <a:pt x="1827" y="439"/>
                  </a:lnTo>
                  <a:lnTo>
                    <a:pt x="2363" y="244"/>
                  </a:lnTo>
                  <a:lnTo>
                    <a:pt x="2875" y="122"/>
                  </a:lnTo>
                  <a:lnTo>
                    <a:pt x="3435" y="49"/>
                  </a:lnTo>
                  <a:lnTo>
                    <a:pt x="3995" y="1"/>
                  </a:lnTo>
                  <a:lnTo>
                    <a:pt x="3995" y="1"/>
                  </a:lnTo>
                  <a:lnTo>
                    <a:pt x="4555" y="49"/>
                  </a:lnTo>
                  <a:lnTo>
                    <a:pt x="5115" y="122"/>
                  </a:lnTo>
                  <a:lnTo>
                    <a:pt x="5627" y="244"/>
                  </a:lnTo>
                  <a:lnTo>
                    <a:pt x="6163" y="439"/>
                  </a:lnTo>
                  <a:lnTo>
                    <a:pt x="6650" y="683"/>
                  </a:lnTo>
                  <a:lnTo>
                    <a:pt x="7137" y="950"/>
                  </a:lnTo>
                  <a:lnTo>
                    <a:pt x="7575" y="1291"/>
                  </a:lnTo>
                  <a:lnTo>
                    <a:pt x="7989" y="1657"/>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FFFFF"/>
                </a:solidFill>
              </a:endParaRPr>
            </a:p>
          </p:txBody>
        </p:sp>
      </p:grpSp>
      <p:grpSp>
        <p:nvGrpSpPr>
          <p:cNvPr id="143" name="Google Shape;143;p18"/>
          <p:cNvGrpSpPr/>
          <p:nvPr/>
        </p:nvGrpSpPr>
        <p:grpSpPr>
          <a:xfrm>
            <a:off x="6134870" y="1247078"/>
            <a:ext cx="320378" cy="320378"/>
            <a:chOff x="1278900" y="2333250"/>
            <a:chExt cx="381175" cy="381175"/>
          </a:xfrm>
        </p:grpSpPr>
        <p:sp>
          <p:nvSpPr>
            <p:cNvPr id="144" name="Google Shape;144;p18"/>
            <p:cNvSpPr/>
            <p:nvPr/>
          </p:nvSpPr>
          <p:spPr>
            <a:xfrm>
              <a:off x="1278900" y="2333250"/>
              <a:ext cx="381175" cy="381175"/>
            </a:xfrm>
            <a:custGeom>
              <a:avLst/>
              <a:gdLst/>
              <a:ahLst/>
              <a:cxnLst/>
              <a:rect l="l" t="t" r="r" b="b"/>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145;p18"/>
            <p:cNvSpPr/>
            <p:nvPr/>
          </p:nvSpPr>
          <p:spPr>
            <a:xfrm>
              <a:off x="1525475"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146;p18"/>
            <p:cNvSpPr/>
            <p:nvPr/>
          </p:nvSpPr>
          <p:spPr>
            <a:xfrm>
              <a:off x="13696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147;p18"/>
            <p:cNvSpPr/>
            <p:nvPr/>
          </p:nvSpPr>
          <p:spPr>
            <a:xfrm>
              <a:off x="1369600" y="2604200"/>
              <a:ext cx="199750" cy="40825"/>
            </a:xfrm>
            <a:custGeom>
              <a:avLst/>
              <a:gdLst/>
              <a:ahLst/>
              <a:cxnLst/>
              <a:rect l="l" t="t" r="r" b="b"/>
              <a:pathLst>
                <a:path w="7990" h="1633"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2" name="Google Shape;72;p12"/>
          <p:cNvSpPr txBox="1">
            <a:spLocks/>
          </p:cNvSpPr>
          <p:nvPr/>
        </p:nvSpPr>
        <p:spPr>
          <a:xfrm>
            <a:off x="1456937" y="1537240"/>
            <a:ext cx="6942776" cy="113484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6000"/>
              <a:buFont typeface="Dosis"/>
              <a:buNone/>
              <a:defRPr sz="6000" b="0" i="0" u="none" strike="noStrike" cap="none">
                <a:solidFill>
                  <a:srgbClr val="FFFFFF"/>
                </a:solidFill>
                <a:latin typeface="Dosis"/>
                <a:ea typeface="Dosis"/>
                <a:cs typeface="Dosis"/>
                <a:sym typeface="Dosis"/>
              </a:defRPr>
            </a:lvl1pPr>
            <a:lvl2pPr marR="0" lvl="1" algn="l" rtl="0">
              <a:lnSpc>
                <a:spcPct val="100000"/>
              </a:lnSpc>
              <a:spcBef>
                <a:spcPts val="0"/>
              </a:spcBef>
              <a:spcAft>
                <a:spcPts val="0"/>
              </a:spcAft>
              <a:buClr>
                <a:srgbClr val="FFFFFF"/>
              </a:buClr>
              <a:buSzPts val="6000"/>
              <a:buFont typeface="Dosis"/>
              <a:buNone/>
              <a:defRPr sz="6000" b="0" i="0" u="none" strike="noStrike" cap="none">
                <a:solidFill>
                  <a:srgbClr val="FFFFFF"/>
                </a:solidFill>
                <a:latin typeface="Dosis"/>
                <a:ea typeface="Dosis"/>
                <a:cs typeface="Dosis"/>
                <a:sym typeface="Dosis"/>
              </a:defRPr>
            </a:lvl2pPr>
            <a:lvl3pPr marR="0" lvl="2" algn="l" rtl="0">
              <a:lnSpc>
                <a:spcPct val="100000"/>
              </a:lnSpc>
              <a:spcBef>
                <a:spcPts val="0"/>
              </a:spcBef>
              <a:spcAft>
                <a:spcPts val="0"/>
              </a:spcAft>
              <a:buClr>
                <a:srgbClr val="FFFFFF"/>
              </a:buClr>
              <a:buSzPts val="6000"/>
              <a:buFont typeface="Dosis"/>
              <a:buNone/>
              <a:defRPr sz="6000" b="0" i="0" u="none" strike="noStrike" cap="none">
                <a:solidFill>
                  <a:srgbClr val="FFFFFF"/>
                </a:solidFill>
                <a:latin typeface="Dosis"/>
                <a:ea typeface="Dosis"/>
                <a:cs typeface="Dosis"/>
                <a:sym typeface="Dosis"/>
              </a:defRPr>
            </a:lvl3pPr>
            <a:lvl4pPr marR="0" lvl="3" algn="l" rtl="0">
              <a:lnSpc>
                <a:spcPct val="100000"/>
              </a:lnSpc>
              <a:spcBef>
                <a:spcPts val="0"/>
              </a:spcBef>
              <a:spcAft>
                <a:spcPts val="0"/>
              </a:spcAft>
              <a:buClr>
                <a:srgbClr val="FFFFFF"/>
              </a:buClr>
              <a:buSzPts val="6000"/>
              <a:buFont typeface="Dosis"/>
              <a:buNone/>
              <a:defRPr sz="6000" b="0" i="0" u="none" strike="noStrike" cap="none">
                <a:solidFill>
                  <a:srgbClr val="FFFFFF"/>
                </a:solidFill>
                <a:latin typeface="Dosis"/>
                <a:ea typeface="Dosis"/>
                <a:cs typeface="Dosis"/>
                <a:sym typeface="Dosis"/>
              </a:defRPr>
            </a:lvl4pPr>
            <a:lvl5pPr marR="0" lvl="4" algn="l" rtl="0">
              <a:lnSpc>
                <a:spcPct val="100000"/>
              </a:lnSpc>
              <a:spcBef>
                <a:spcPts val="0"/>
              </a:spcBef>
              <a:spcAft>
                <a:spcPts val="0"/>
              </a:spcAft>
              <a:buClr>
                <a:srgbClr val="FFFFFF"/>
              </a:buClr>
              <a:buSzPts val="6000"/>
              <a:buFont typeface="Dosis"/>
              <a:buNone/>
              <a:defRPr sz="6000" b="0" i="0" u="none" strike="noStrike" cap="none">
                <a:solidFill>
                  <a:srgbClr val="FFFFFF"/>
                </a:solidFill>
                <a:latin typeface="Dosis"/>
                <a:ea typeface="Dosis"/>
                <a:cs typeface="Dosis"/>
                <a:sym typeface="Dosis"/>
              </a:defRPr>
            </a:lvl5pPr>
            <a:lvl6pPr marR="0" lvl="5" algn="l" rtl="0">
              <a:lnSpc>
                <a:spcPct val="100000"/>
              </a:lnSpc>
              <a:spcBef>
                <a:spcPts val="0"/>
              </a:spcBef>
              <a:spcAft>
                <a:spcPts val="0"/>
              </a:spcAft>
              <a:buClr>
                <a:srgbClr val="FFFFFF"/>
              </a:buClr>
              <a:buSzPts val="6000"/>
              <a:buFont typeface="Dosis"/>
              <a:buNone/>
              <a:defRPr sz="6000" b="0" i="0" u="none" strike="noStrike" cap="none">
                <a:solidFill>
                  <a:srgbClr val="FFFFFF"/>
                </a:solidFill>
                <a:latin typeface="Dosis"/>
                <a:ea typeface="Dosis"/>
                <a:cs typeface="Dosis"/>
                <a:sym typeface="Dosis"/>
              </a:defRPr>
            </a:lvl6pPr>
            <a:lvl7pPr marR="0" lvl="6" algn="l" rtl="0">
              <a:lnSpc>
                <a:spcPct val="100000"/>
              </a:lnSpc>
              <a:spcBef>
                <a:spcPts val="0"/>
              </a:spcBef>
              <a:spcAft>
                <a:spcPts val="0"/>
              </a:spcAft>
              <a:buClr>
                <a:srgbClr val="FFFFFF"/>
              </a:buClr>
              <a:buSzPts val="6000"/>
              <a:buFont typeface="Dosis"/>
              <a:buNone/>
              <a:defRPr sz="6000" b="0" i="0" u="none" strike="noStrike" cap="none">
                <a:solidFill>
                  <a:srgbClr val="FFFFFF"/>
                </a:solidFill>
                <a:latin typeface="Dosis"/>
                <a:ea typeface="Dosis"/>
                <a:cs typeface="Dosis"/>
                <a:sym typeface="Dosis"/>
              </a:defRPr>
            </a:lvl7pPr>
            <a:lvl8pPr marR="0" lvl="7" algn="l" rtl="0">
              <a:lnSpc>
                <a:spcPct val="100000"/>
              </a:lnSpc>
              <a:spcBef>
                <a:spcPts val="0"/>
              </a:spcBef>
              <a:spcAft>
                <a:spcPts val="0"/>
              </a:spcAft>
              <a:buClr>
                <a:srgbClr val="FFFFFF"/>
              </a:buClr>
              <a:buSzPts val="6000"/>
              <a:buFont typeface="Dosis"/>
              <a:buNone/>
              <a:defRPr sz="6000" b="0" i="0" u="none" strike="noStrike" cap="none">
                <a:solidFill>
                  <a:srgbClr val="FFFFFF"/>
                </a:solidFill>
                <a:latin typeface="Dosis"/>
                <a:ea typeface="Dosis"/>
                <a:cs typeface="Dosis"/>
                <a:sym typeface="Dosis"/>
              </a:defRPr>
            </a:lvl8pPr>
            <a:lvl9pPr marR="0" lvl="8" algn="l" rtl="0">
              <a:lnSpc>
                <a:spcPct val="100000"/>
              </a:lnSpc>
              <a:spcBef>
                <a:spcPts val="0"/>
              </a:spcBef>
              <a:spcAft>
                <a:spcPts val="0"/>
              </a:spcAft>
              <a:buClr>
                <a:srgbClr val="FFFFFF"/>
              </a:buClr>
              <a:buSzPts val="6000"/>
              <a:buFont typeface="Dosis"/>
              <a:buNone/>
              <a:defRPr sz="6000" b="0" i="0" u="none" strike="noStrike" cap="none">
                <a:solidFill>
                  <a:srgbClr val="FFFFFF"/>
                </a:solidFill>
                <a:latin typeface="Dosis"/>
                <a:ea typeface="Dosis"/>
                <a:cs typeface="Dosis"/>
                <a:sym typeface="Dosis"/>
              </a:defRPr>
            </a:lvl9pPr>
          </a:lstStyle>
          <a:p>
            <a:r>
              <a:rPr lang="en-US" sz="2300" b="1" dirty="0">
                <a:solidFill>
                  <a:srgbClr val="FFC000"/>
                </a:solidFill>
              </a:rPr>
              <a:t>Questions &amp; Answers</a:t>
            </a:r>
          </a:p>
          <a:p>
            <a:r>
              <a:rPr lang="en-US" sz="1800" dirty="0">
                <a:solidFill>
                  <a:schemeClr val="accent1">
                    <a:lumMod val="75000"/>
                  </a:schemeClr>
                </a:solidFill>
              </a:rPr>
              <a:t>To ask a question, you will type your question into the “Chat” box in the lower right corner of the screen and click “Send” to the </a:t>
            </a:r>
            <a:r>
              <a:rPr lang="en-US" sz="1800" b="1" dirty="0">
                <a:solidFill>
                  <a:schemeClr val="accent1">
                    <a:lumMod val="75000"/>
                  </a:schemeClr>
                </a:solidFill>
              </a:rPr>
              <a:t>Host</a:t>
            </a:r>
            <a:r>
              <a:rPr lang="en-US" sz="1800" dirty="0">
                <a:solidFill>
                  <a:schemeClr val="accent1">
                    <a:lumMod val="75000"/>
                  </a:schemeClr>
                </a:solidFill>
              </a:rPr>
              <a:t>. All questions or technical assistance issues, should be asked via the Chat box. </a:t>
            </a:r>
          </a:p>
        </p:txBody>
      </p:sp>
      <p:sp>
        <p:nvSpPr>
          <p:cNvPr id="34" name="Google Shape;72;p12"/>
          <p:cNvSpPr txBox="1">
            <a:spLocks/>
          </p:cNvSpPr>
          <p:nvPr/>
        </p:nvSpPr>
        <p:spPr>
          <a:xfrm>
            <a:off x="1456936" y="4248384"/>
            <a:ext cx="7026663" cy="383449"/>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6000"/>
              <a:buFont typeface="Dosis"/>
              <a:buNone/>
              <a:defRPr sz="6000" b="0" i="0" u="none" strike="noStrike" cap="none">
                <a:solidFill>
                  <a:srgbClr val="FFFFFF"/>
                </a:solidFill>
                <a:latin typeface="Dosis"/>
                <a:ea typeface="Dosis"/>
                <a:cs typeface="Dosis"/>
                <a:sym typeface="Dosis"/>
              </a:defRPr>
            </a:lvl1pPr>
            <a:lvl2pPr marR="0" lvl="1" algn="l" rtl="0">
              <a:lnSpc>
                <a:spcPct val="100000"/>
              </a:lnSpc>
              <a:spcBef>
                <a:spcPts val="0"/>
              </a:spcBef>
              <a:spcAft>
                <a:spcPts val="0"/>
              </a:spcAft>
              <a:buClr>
                <a:srgbClr val="FFFFFF"/>
              </a:buClr>
              <a:buSzPts val="6000"/>
              <a:buFont typeface="Dosis"/>
              <a:buNone/>
              <a:defRPr sz="6000" b="0" i="0" u="none" strike="noStrike" cap="none">
                <a:solidFill>
                  <a:srgbClr val="FFFFFF"/>
                </a:solidFill>
                <a:latin typeface="Dosis"/>
                <a:ea typeface="Dosis"/>
                <a:cs typeface="Dosis"/>
                <a:sym typeface="Dosis"/>
              </a:defRPr>
            </a:lvl2pPr>
            <a:lvl3pPr marR="0" lvl="2" algn="l" rtl="0">
              <a:lnSpc>
                <a:spcPct val="100000"/>
              </a:lnSpc>
              <a:spcBef>
                <a:spcPts val="0"/>
              </a:spcBef>
              <a:spcAft>
                <a:spcPts val="0"/>
              </a:spcAft>
              <a:buClr>
                <a:srgbClr val="FFFFFF"/>
              </a:buClr>
              <a:buSzPts val="6000"/>
              <a:buFont typeface="Dosis"/>
              <a:buNone/>
              <a:defRPr sz="6000" b="0" i="0" u="none" strike="noStrike" cap="none">
                <a:solidFill>
                  <a:srgbClr val="FFFFFF"/>
                </a:solidFill>
                <a:latin typeface="Dosis"/>
                <a:ea typeface="Dosis"/>
                <a:cs typeface="Dosis"/>
                <a:sym typeface="Dosis"/>
              </a:defRPr>
            </a:lvl3pPr>
            <a:lvl4pPr marR="0" lvl="3" algn="l" rtl="0">
              <a:lnSpc>
                <a:spcPct val="100000"/>
              </a:lnSpc>
              <a:spcBef>
                <a:spcPts val="0"/>
              </a:spcBef>
              <a:spcAft>
                <a:spcPts val="0"/>
              </a:spcAft>
              <a:buClr>
                <a:srgbClr val="FFFFFF"/>
              </a:buClr>
              <a:buSzPts val="6000"/>
              <a:buFont typeface="Dosis"/>
              <a:buNone/>
              <a:defRPr sz="6000" b="0" i="0" u="none" strike="noStrike" cap="none">
                <a:solidFill>
                  <a:srgbClr val="FFFFFF"/>
                </a:solidFill>
                <a:latin typeface="Dosis"/>
                <a:ea typeface="Dosis"/>
                <a:cs typeface="Dosis"/>
                <a:sym typeface="Dosis"/>
              </a:defRPr>
            </a:lvl4pPr>
            <a:lvl5pPr marR="0" lvl="4" algn="l" rtl="0">
              <a:lnSpc>
                <a:spcPct val="100000"/>
              </a:lnSpc>
              <a:spcBef>
                <a:spcPts val="0"/>
              </a:spcBef>
              <a:spcAft>
                <a:spcPts val="0"/>
              </a:spcAft>
              <a:buClr>
                <a:srgbClr val="FFFFFF"/>
              </a:buClr>
              <a:buSzPts val="6000"/>
              <a:buFont typeface="Dosis"/>
              <a:buNone/>
              <a:defRPr sz="6000" b="0" i="0" u="none" strike="noStrike" cap="none">
                <a:solidFill>
                  <a:srgbClr val="FFFFFF"/>
                </a:solidFill>
                <a:latin typeface="Dosis"/>
                <a:ea typeface="Dosis"/>
                <a:cs typeface="Dosis"/>
                <a:sym typeface="Dosis"/>
              </a:defRPr>
            </a:lvl5pPr>
            <a:lvl6pPr marR="0" lvl="5" algn="l" rtl="0">
              <a:lnSpc>
                <a:spcPct val="100000"/>
              </a:lnSpc>
              <a:spcBef>
                <a:spcPts val="0"/>
              </a:spcBef>
              <a:spcAft>
                <a:spcPts val="0"/>
              </a:spcAft>
              <a:buClr>
                <a:srgbClr val="FFFFFF"/>
              </a:buClr>
              <a:buSzPts val="6000"/>
              <a:buFont typeface="Dosis"/>
              <a:buNone/>
              <a:defRPr sz="6000" b="0" i="0" u="none" strike="noStrike" cap="none">
                <a:solidFill>
                  <a:srgbClr val="FFFFFF"/>
                </a:solidFill>
                <a:latin typeface="Dosis"/>
                <a:ea typeface="Dosis"/>
                <a:cs typeface="Dosis"/>
                <a:sym typeface="Dosis"/>
              </a:defRPr>
            </a:lvl6pPr>
            <a:lvl7pPr marR="0" lvl="6" algn="l" rtl="0">
              <a:lnSpc>
                <a:spcPct val="100000"/>
              </a:lnSpc>
              <a:spcBef>
                <a:spcPts val="0"/>
              </a:spcBef>
              <a:spcAft>
                <a:spcPts val="0"/>
              </a:spcAft>
              <a:buClr>
                <a:srgbClr val="FFFFFF"/>
              </a:buClr>
              <a:buSzPts val="6000"/>
              <a:buFont typeface="Dosis"/>
              <a:buNone/>
              <a:defRPr sz="6000" b="0" i="0" u="none" strike="noStrike" cap="none">
                <a:solidFill>
                  <a:srgbClr val="FFFFFF"/>
                </a:solidFill>
                <a:latin typeface="Dosis"/>
                <a:ea typeface="Dosis"/>
                <a:cs typeface="Dosis"/>
                <a:sym typeface="Dosis"/>
              </a:defRPr>
            </a:lvl7pPr>
            <a:lvl8pPr marR="0" lvl="7" algn="l" rtl="0">
              <a:lnSpc>
                <a:spcPct val="100000"/>
              </a:lnSpc>
              <a:spcBef>
                <a:spcPts val="0"/>
              </a:spcBef>
              <a:spcAft>
                <a:spcPts val="0"/>
              </a:spcAft>
              <a:buClr>
                <a:srgbClr val="FFFFFF"/>
              </a:buClr>
              <a:buSzPts val="6000"/>
              <a:buFont typeface="Dosis"/>
              <a:buNone/>
              <a:defRPr sz="6000" b="0" i="0" u="none" strike="noStrike" cap="none">
                <a:solidFill>
                  <a:srgbClr val="FFFFFF"/>
                </a:solidFill>
                <a:latin typeface="Dosis"/>
                <a:ea typeface="Dosis"/>
                <a:cs typeface="Dosis"/>
                <a:sym typeface="Dosis"/>
              </a:defRPr>
            </a:lvl8pPr>
            <a:lvl9pPr marR="0" lvl="8" algn="l" rtl="0">
              <a:lnSpc>
                <a:spcPct val="100000"/>
              </a:lnSpc>
              <a:spcBef>
                <a:spcPts val="0"/>
              </a:spcBef>
              <a:spcAft>
                <a:spcPts val="0"/>
              </a:spcAft>
              <a:buClr>
                <a:srgbClr val="FFFFFF"/>
              </a:buClr>
              <a:buSzPts val="6000"/>
              <a:buFont typeface="Dosis"/>
              <a:buNone/>
              <a:defRPr sz="6000" b="0" i="0" u="none" strike="noStrike" cap="none">
                <a:solidFill>
                  <a:srgbClr val="FFFFFF"/>
                </a:solidFill>
                <a:latin typeface="Dosis"/>
                <a:ea typeface="Dosis"/>
                <a:cs typeface="Dosis"/>
                <a:sym typeface="Dosis"/>
              </a:defRPr>
            </a:lvl9pPr>
          </a:lstStyle>
          <a:p>
            <a:r>
              <a:rPr lang="en-US" sz="1800" dirty="0">
                <a:solidFill>
                  <a:schemeClr val="accent1">
                    <a:lumMod val="75000"/>
                  </a:schemeClr>
                </a:solidFill>
              </a:rPr>
              <a:t>Questions will be answered at the end of the presentation as time allows.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6070" y="4729499"/>
            <a:ext cx="1552506" cy="41400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525" y="4729499"/>
            <a:ext cx="1679522" cy="399600"/>
          </a:xfrm>
          <a:prstGeom prst="rect">
            <a:avLst/>
          </a:prstGeom>
        </p:spPr>
      </p:pic>
      <p:pic>
        <p:nvPicPr>
          <p:cNvPr id="5" name="Picture 4"/>
          <p:cNvPicPr>
            <a:picLocks noChangeAspect="1"/>
          </p:cNvPicPr>
          <p:nvPr/>
        </p:nvPicPr>
        <p:blipFill>
          <a:blip r:embed="rId5"/>
          <a:stretch>
            <a:fillRect/>
          </a:stretch>
        </p:blipFill>
        <p:spPr>
          <a:xfrm>
            <a:off x="2813759" y="2836346"/>
            <a:ext cx="3590925" cy="1247775"/>
          </a:xfrm>
          <a:prstGeom prst="rect">
            <a:avLst/>
          </a:prstGeom>
          <a:ln>
            <a:solidFill>
              <a:schemeClr val="tx1"/>
            </a:solid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669525" cy="1140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47443" y="-337237"/>
            <a:ext cx="3552600" cy="1140000"/>
          </a:xfrm>
        </p:spPr>
        <p:txBody>
          <a:bodyPr/>
          <a:lstStyle/>
          <a:p>
            <a:r>
              <a:rPr lang="en-US" dirty="0">
                <a:solidFill>
                  <a:srgbClr val="00B0F0"/>
                </a:solidFill>
              </a:rPr>
              <a:t>Additional Resources</a:t>
            </a:r>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30</a:t>
            </a:fld>
            <a:endParaRPr lang="en"/>
          </a:p>
        </p:txBody>
      </p:sp>
      <p:sp>
        <p:nvSpPr>
          <p:cNvPr id="6" name="TextBox 5"/>
          <p:cNvSpPr txBox="1"/>
          <p:nvPr/>
        </p:nvSpPr>
        <p:spPr>
          <a:xfrm>
            <a:off x="669525" y="741245"/>
            <a:ext cx="8243456" cy="4031873"/>
          </a:xfrm>
          <a:prstGeom prst="rect">
            <a:avLst/>
          </a:prstGeom>
          <a:noFill/>
        </p:spPr>
        <p:txBody>
          <a:bodyPr wrap="square" rtlCol="0">
            <a:spAutoFit/>
          </a:bodyPr>
          <a:lstStyle/>
          <a:p>
            <a:pPr algn="ctr"/>
            <a:r>
              <a:rPr lang="en-US" sz="1800" dirty="0">
                <a:solidFill>
                  <a:schemeClr val="accent1">
                    <a:lumMod val="75000"/>
                  </a:schemeClr>
                </a:solidFill>
                <a:latin typeface="Dosis" panose="020B0604020202020204" charset="0"/>
              </a:rPr>
              <a:t>For Contraceptives &amp; Family Planning Services, please contact:</a:t>
            </a:r>
          </a:p>
          <a:p>
            <a:pPr algn="ctr"/>
            <a:r>
              <a:rPr lang="en-US" sz="1600" dirty="0">
                <a:solidFill>
                  <a:schemeClr val="accent1">
                    <a:lumMod val="75000"/>
                  </a:schemeClr>
                </a:solidFill>
                <a:latin typeface="Dosis" panose="020B0604020202020204" charset="0"/>
              </a:rPr>
              <a:t> </a:t>
            </a:r>
          </a:p>
          <a:p>
            <a:pPr algn="ctr"/>
            <a:r>
              <a:rPr lang="en-US" sz="1600" b="1" dirty="0">
                <a:solidFill>
                  <a:schemeClr val="accent1">
                    <a:lumMod val="75000"/>
                  </a:schemeClr>
                </a:solidFill>
                <a:latin typeface="Dosis" panose="020B0604020202020204" charset="0"/>
              </a:rPr>
              <a:t>Family PACT (916) 650-0414</a:t>
            </a:r>
          </a:p>
          <a:p>
            <a:pPr algn="ctr"/>
            <a:endParaRPr lang="en-US" sz="1800" dirty="0">
              <a:solidFill>
                <a:schemeClr val="accent1">
                  <a:lumMod val="75000"/>
                </a:schemeClr>
              </a:solidFill>
              <a:latin typeface="Dosis" panose="020B0604020202020204" charset="0"/>
            </a:endParaRPr>
          </a:p>
          <a:p>
            <a:pPr algn="ctr"/>
            <a:r>
              <a:rPr lang="en-US" sz="1800" dirty="0">
                <a:solidFill>
                  <a:schemeClr val="accent1">
                    <a:lumMod val="75000"/>
                  </a:schemeClr>
                </a:solidFill>
                <a:latin typeface="Dosis" panose="020B0604020202020204" charset="0"/>
              </a:rPr>
              <a:t>For Pregnancy-Related Services, please contact:</a:t>
            </a:r>
          </a:p>
          <a:p>
            <a:pPr algn="ctr"/>
            <a:endParaRPr lang="en-US" sz="1800" dirty="0">
              <a:solidFill>
                <a:schemeClr val="accent1">
                  <a:lumMod val="75000"/>
                </a:schemeClr>
              </a:solidFill>
              <a:latin typeface="Dosis" panose="020B0604020202020204" charset="0"/>
            </a:endParaRPr>
          </a:p>
          <a:p>
            <a:pPr algn="ctr"/>
            <a:r>
              <a:rPr lang="en-US" sz="1800" b="1" dirty="0">
                <a:solidFill>
                  <a:schemeClr val="accent1">
                    <a:lumMod val="75000"/>
                  </a:schemeClr>
                </a:solidFill>
                <a:latin typeface="Dosis" panose="020B0604020202020204" charset="0"/>
              </a:rPr>
              <a:t>Medi-Cal (800) 541-5555</a:t>
            </a:r>
          </a:p>
          <a:p>
            <a:pPr algn="ctr"/>
            <a:endParaRPr lang="en-US" sz="1800" b="1" dirty="0">
              <a:solidFill>
                <a:schemeClr val="accent1">
                  <a:lumMod val="75000"/>
                </a:schemeClr>
              </a:solidFill>
              <a:latin typeface="Dosis" panose="020B0604020202020204" charset="0"/>
            </a:endParaRPr>
          </a:p>
          <a:p>
            <a:pPr algn="ctr"/>
            <a:r>
              <a:rPr lang="en-US" sz="1800" dirty="0">
                <a:solidFill>
                  <a:schemeClr val="accent1">
                    <a:lumMod val="75000"/>
                  </a:schemeClr>
                </a:solidFill>
                <a:latin typeface="Dosis" panose="020B0604020202020204" charset="0"/>
              </a:rPr>
              <a:t>For Breast and Cervical Cancer Screening Services, please contact: </a:t>
            </a:r>
          </a:p>
          <a:p>
            <a:pPr algn="ctr"/>
            <a:endParaRPr lang="en-US" sz="1600" b="1" dirty="0">
              <a:solidFill>
                <a:schemeClr val="accent1">
                  <a:lumMod val="75000"/>
                </a:schemeClr>
              </a:solidFill>
              <a:latin typeface="Dosis" panose="020B0604020202020204" charset="0"/>
            </a:endParaRPr>
          </a:p>
          <a:p>
            <a:pPr algn="ctr"/>
            <a:r>
              <a:rPr lang="en-US" sz="1600" b="1" dirty="0">
                <a:solidFill>
                  <a:schemeClr val="accent1">
                    <a:lumMod val="75000"/>
                  </a:schemeClr>
                </a:solidFill>
                <a:latin typeface="Dosis" panose="020B0604020202020204" charset="0"/>
              </a:rPr>
              <a:t>Every Woman Counts (916) 449-5300</a:t>
            </a:r>
          </a:p>
          <a:p>
            <a:pPr algn="ctr"/>
            <a:endParaRPr lang="en-US" sz="1600" dirty="0">
              <a:solidFill>
                <a:schemeClr val="accent1">
                  <a:lumMod val="75000"/>
                </a:schemeClr>
              </a:solidFill>
              <a:latin typeface="Dosis" panose="020B0604020202020204" charset="0"/>
            </a:endParaRPr>
          </a:p>
          <a:p>
            <a:pPr algn="ctr"/>
            <a:r>
              <a:rPr lang="en-US" sz="1800" dirty="0">
                <a:solidFill>
                  <a:schemeClr val="accent1">
                    <a:lumMod val="75000"/>
                  </a:schemeClr>
                </a:solidFill>
                <a:latin typeface="Dosis" panose="020B0604020202020204" charset="0"/>
              </a:rPr>
              <a:t>For Breast and Cervical Cancer Treatment Services, please contact: </a:t>
            </a:r>
          </a:p>
          <a:p>
            <a:pPr algn="ctr"/>
            <a:endParaRPr lang="en-US" sz="1600" b="1" dirty="0">
              <a:solidFill>
                <a:schemeClr val="accent1">
                  <a:lumMod val="75000"/>
                </a:schemeClr>
              </a:solidFill>
              <a:latin typeface="Dosis" panose="020B0604020202020204" charset="0"/>
            </a:endParaRPr>
          </a:p>
          <a:p>
            <a:pPr algn="ctr"/>
            <a:r>
              <a:rPr lang="en-US" sz="1600" b="1" dirty="0">
                <a:solidFill>
                  <a:schemeClr val="accent1">
                    <a:lumMod val="75000"/>
                  </a:schemeClr>
                </a:solidFill>
                <a:latin typeface="Dosis" panose="020B0604020202020204" charset="0"/>
              </a:rPr>
              <a:t>Breast &amp; Cervical Cancer Treatment Program (BCCTP) (800) 824-0088</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9640" y="4773118"/>
            <a:ext cx="1388936" cy="37038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525" y="4729499"/>
            <a:ext cx="1679522" cy="399600"/>
          </a:xfrm>
          <a:prstGeom prst="rect">
            <a:avLst/>
          </a:prstGeom>
        </p:spPr>
      </p:pic>
    </p:spTree>
    <p:extLst>
      <p:ext uri="{BB962C8B-B14F-4D97-AF65-F5344CB8AC3E}">
        <p14:creationId xmlns:p14="http://schemas.microsoft.com/office/powerpoint/2010/main" val="5197794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dirty="0"/>
          </a:p>
        </p:txBody>
      </p:sp>
      <p:sp>
        <p:nvSpPr>
          <p:cNvPr id="3" name="Slide Number Placeholder 2"/>
          <p:cNvSpPr>
            <a:spLocks noGrp="1"/>
          </p:cNvSpPr>
          <p:nvPr>
            <p:ph type="sldNum" idx="12"/>
          </p:nvPr>
        </p:nvSpPr>
        <p:spPr>
          <a:xfrm>
            <a:off x="-75" y="1965272"/>
            <a:ext cx="669600" cy="1723500"/>
          </a:xfrm>
        </p:spPr>
        <p:txBody>
          <a:bodyPr/>
          <a:lstStyle/>
          <a:p>
            <a:pPr marL="0" lvl="0" indent="0" algn="ctr" rtl="0">
              <a:spcBef>
                <a:spcPts val="0"/>
              </a:spcBef>
              <a:spcAft>
                <a:spcPts val="0"/>
              </a:spcAft>
              <a:buNone/>
            </a:pPr>
            <a:fld id="{00000000-1234-1234-1234-123412341234}" type="slidenum">
              <a:rPr lang="en" smtClean="0">
                <a:solidFill>
                  <a:srgbClr val="00B0F0"/>
                </a:solidFill>
              </a:rPr>
              <a:t>31</a:t>
            </a:fld>
            <a:endParaRPr lang="en" dirty="0">
              <a:solidFill>
                <a:srgbClr val="00B0F0"/>
              </a:solidFill>
            </a:endParaRPr>
          </a:p>
        </p:txBody>
      </p:sp>
      <p:sp>
        <p:nvSpPr>
          <p:cNvPr id="6" name="Rectangle 5"/>
          <p:cNvSpPr/>
          <p:nvPr/>
        </p:nvSpPr>
        <p:spPr>
          <a:xfrm>
            <a:off x="0" y="0"/>
            <a:ext cx="9144000" cy="30822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2027093" y="962660"/>
            <a:ext cx="5089814" cy="1631216"/>
          </a:xfrm>
          <a:prstGeom prst="rect">
            <a:avLst/>
          </a:prstGeom>
          <a:noFill/>
        </p:spPr>
        <p:txBody>
          <a:bodyPr wrap="square" rtlCol="0">
            <a:spAutoFit/>
          </a:bodyPr>
          <a:lstStyle/>
          <a:p>
            <a:pPr algn="ctr"/>
            <a:r>
              <a:rPr lang="en-US" sz="5000" b="1" dirty="0">
                <a:solidFill>
                  <a:schemeClr val="bg1"/>
                </a:solidFill>
                <a:latin typeface="Dosis" panose="020B0604020202020204" charset="0"/>
              </a:rPr>
              <a:t>Path to Health Claims Submission</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6070" y="4729499"/>
            <a:ext cx="1552506" cy="41400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18331"/>
            <a:ext cx="1679522" cy="399600"/>
          </a:xfrm>
          <a:prstGeom prst="rect">
            <a:avLst/>
          </a:prstGeom>
        </p:spPr>
      </p:pic>
    </p:spTree>
    <p:extLst>
      <p:ext uri="{BB962C8B-B14F-4D97-AF65-F5344CB8AC3E}">
        <p14:creationId xmlns:p14="http://schemas.microsoft.com/office/powerpoint/2010/main" val="8293598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669525" cy="1140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44425" y="370413"/>
            <a:ext cx="5584084" cy="757471"/>
          </a:xfrm>
        </p:spPr>
        <p:txBody>
          <a:bodyPr/>
          <a:lstStyle/>
          <a:p>
            <a:r>
              <a:rPr lang="en-US" sz="4000" dirty="0">
                <a:solidFill>
                  <a:srgbClr val="00B0F0"/>
                </a:solidFill>
              </a:rPr>
              <a:t>Reimbursement Rates</a:t>
            </a:r>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32</a:t>
            </a:fld>
            <a:endParaRPr lang="en"/>
          </a:p>
        </p:txBody>
      </p:sp>
      <p:sp>
        <p:nvSpPr>
          <p:cNvPr id="4" name="TextBox 3"/>
          <p:cNvSpPr txBox="1"/>
          <p:nvPr/>
        </p:nvSpPr>
        <p:spPr>
          <a:xfrm>
            <a:off x="844425" y="1498917"/>
            <a:ext cx="8148272" cy="2862322"/>
          </a:xfrm>
          <a:prstGeom prst="rect">
            <a:avLst/>
          </a:prstGeom>
          <a:noFill/>
        </p:spPr>
        <p:txBody>
          <a:bodyPr wrap="square" rtlCol="0">
            <a:spAutoFit/>
          </a:bodyPr>
          <a:lstStyle/>
          <a:p>
            <a:pPr algn="ctr"/>
            <a:r>
              <a:rPr lang="en-US" sz="2500" dirty="0">
                <a:solidFill>
                  <a:schemeClr val="accent1">
                    <a:lumMod val="75000"/>
                  </a:schemeClr>
                </a:solidFill>
                <a:latin typeface="Dosis" panose="020B0604020202020204" charset="0"/>
              </a:rPr>
              <a:t>Clinics will be reimbursed at their corresponding PPS rate for each qualifying visit for a Path to Health member.</a:t>
            </a:r>
          </a:p>
          <a:p>
            <a:pPr algn="ctr"/>
            <a:endParaRPr lang="en-US" dirty="0">
              <a:solidFill>
                <a:schemeClr val="accent1">
                  <a:lumMod val="75000"/>
                </a:schemeClr>
              </a:solidFill>
              <a:latin typeface="Dosis" panose="020B0604020202020204" charset="0"/>
            </a:endParaRPr>
          </a:p>
          <a:p>
            <a:pPr algn="ctr"/>
            <a:r>
              <a:rPr lang="en-US" sz="2500" dirty="0">
                <a:solidFill>
                  <a:schemeClr val="accent1">
                    <a:lumMod val="75000"/>
                  </a:schemeClr>
                </a:solidFill>
                <a:latin typeface="Dosis" panose="020B0604020202020204" charset="0"/>
              </a:rPr>
              <a:t>Services must be rendered by the member’s assigned clinic organization and must be on the pre-approved list of codes in order to be reimbursable.</a:t>
            </a:r>
          </a:p>
          <a:p>
            <a:pPr algn="ctr"/>
            <a:endParaRPr lang="en-US" dirty="0">
              <a:solidFill>
                <a:schemeClr val="accent1">
                  <a:lumMod val="75000"/>
                </a:schemeClr>
              </a:solidFill>
              <a:latin typeface="Dosis" panose="020B0604020202020204" charset="0"/>
            </a:endParaRPr>
          </a:p>
          <a:p>
            <a:pPr algn="ctr"/>
            <a:r>
              <a:rPr lang="en-US" sz="1600" dirty="0">
                <a:solidFill>
                  <a:schemeClr val="accent1">
                    <a:lumMod val="75000"/>
                  </a:schemeClr>
                </a:solidFill>
                <a:latin typeface="Dosis" panose="020B0604020202020204" charset="0"/>
              </a:rPr>
              <a:t>Reminder: The Path to Health Approved Procedure Code List is available online:</a:t>
            </a:r>
          </a:p>
          <a:p>
            <a:pPr algn="ctr"/>
            <a:r>
              <a:rPr lang="en-US" sz="1100" dirty="0">
                <a:hlinkClick r:id="rId3"/>
              </a:rPr>
              <a:t>https://pathtohealth.amm.cc/Documents/Path%20to%20Health%20Approved%20Procedure%20Code%20List.pdf</a:t>
            </a:r>
            <a:endParaRPr lang="en-US" sz="1100" dirty="0">
              <a:solidFill>
                <a:schemeClr val="accent1">
                  <a:lumMod val="75000"/>
                </a:schemeClr>
              </a:solidFill>
              <a:latin typeface="Dosis" panose="020B0604020202020204"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6070" y="4729499"/>
            <a:ext cx="1552506" cy="414001"/>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525" y="4729499"/>
            <a:ext cx="1679522" cy="399600"/>
          </a:xfrm>
          <a:prstGeom prst="rect">
            <a:avLst/>
          </a:prstGeom>
        </p:spPr>
      </p:pic>
    </p:spTree>
    <p:extLst>
      <p:ext uri="{BB962C8B-B14F-4D97-AF65-F5344CB8AC3E}">
        <p14:creationId xmlns:p14="http://schemas.microsoft.com/office/powerpoint/2010/main" val="24627635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669525" cy="1140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44424" y="0"/>
            <a:ext cx="6753648" cy="1140000"/>
          </a:xfrm>
        </p:spPr>
        <p:txBody>
          <a:bodyPr/>
          <a:lstStyle/>
          <a:p>
            <a:r>
              <a:rPr lang="en-US" sz="4000" dirty="0">
                <a:solidFill>
                  <a:srgbClr val="00B0F0"/>
                </a:solidFill>
              </a:rPr>
              <a:t>Path to Health Claims Submission</a:t>
            </a:r>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33</a:t>
            </a:fld>
            <a:endParaRPr lang="en"/>
          </a:p>
        </p:txBody>
      </p:sp>
      <p:sp>
        <p:nvSpPr>
          <p:cNvPr id="4" name="TextBox 3"/>
          <p:cNvSpPr txBox="1"/>
          <p:nvPr/>
        </p:nvSpPr>
        <p:spPr>
          <a:xfrm>
            <a:off x="768224" y="3336810"/>
            <a:ext cx="8123002" cy="2785378"/>
          </a:xfrm>
          <a:prstGeom prst="rect">
            <a:avLst/>
          </a:prstGeom>
          <a:noFill/>
        </p:spPr>
        <p:txBody>
          <a:bodyPr wrap="square" rtlCol="0">
            <a:spAutoFit/>
          </a:bodyPr>
          <a:lstStyle/>
          <a:p>
            <a:r>
              <a:rPr lang="en-US" sz="2500" b="1" dirty="0">
                <a:solidFill>
                  <a:srgbClr val="FFC000"/>
                </a:solidFill>
                <a:latin typeface="Dosis" panose="020B0604020202020204" charset="0"/>
              </a:rPr>
              <a:t>Timely Filing of Claims</a:t>
            </a:r>
          </a:p>
          <a:p>
            <a:endParaRPr lang="en-US" sz="2000" dirty="0">
              <a:solidFill>
                <a:schemeClr val="bg2"/>
              </a:solidFill>
              <a:latin typeface="Dosis" panose="020B0604020202020204" charset="0"/>
            </a:endParaRPr>
          </a:p>
          <a:p>
            <a:pPr marL="342900" lvl="1" indent="-342900">
              <a:buClr>
                <a:srgbClr val="32BFCE"/>
              </a:buClr>
              <a:buFont typeface="Wingdings" panose="05000000000000000000" pitchFamily="2" charset="2"/>
              <a:buChar char="Ø"/>
            </a:pPr>
            <a:r>
              <a:rPr lang="en-US" sz="2000" dirty="0">
                <a:solidFill>
                  <a:schemeClr val="accent1">
                    <a:lumMod val="75000"/>
                  </a:schemeClr>
                </a:solidFill>
                <a:latin typeface="Dosis" panose="020B0604020202020204" charset="0"/>
              </a:rPr>
              <a:t>First Time Claims Submission – 150 </a:t>
            </a:r>
            <a:r>
              <a:rPr lang="en-US" sz="2000" u="sng" dirty="0">
                <a:solidFill>
                  <a:schemeClr val="accent1">
                    <a:lumMod val="75000"/>
                  </a:schemeClr>
                </a:solidFill>
                <a:latin typeface="Dosis" panose="020B0604020202020204" charset="0"/>
              </a:rPr>
              <a:t>Calendar</a:t>
            </a:r>
            <a:r>
              <a:rPr lang="en-US" sz="2000" dirty="0">
                <a:solidFill>
                  <a:schemeClr val="accent1">
                    <a:lumMod val="75000"/>
                  </a:schemeClr>
                </a:solidFill>
                <a:latin typeface="Dosis" panose="020B0604020202020204" charset="0"/>
              </a:rPr>
              <a:t> Days from the Date of Service</a:t>
            </a:r>
          </a:p>
          <a:p>
            <a:pPr marL="342900" lvl="1" indent="-342900">
              <a:buClr>
                <a:srgbClr val="32BFCE"/>
              </a:buClr>
              <a:buFont typeface="Wingdings" panose="05000000000000000000" pitchFamily="2" charset="2"/>
              <a:buChar char="Ø"/>
            </a:pPr>
            <a:endParaRPr lang="en-US" sz="2000" dirty="0">
              <a:solidFill>
                <a:schemeClr val="accent1">
                  <a:lumMod val="75000"/>
                </a:schemeClr>
              </a:solidFill>
              <a:latin typeface="Dosis" panose="020B0604020202020204" charset="0"/>
            </a:endParaRPr>
          </a:p>
          <a:p>
            <a:pPr marL="342900" indent="-342900">
              <a:buClr>
                <a:srgbClr val="32BFCE"/>
              </a:buClr>
              <a:buFont typeface="Wingdings" panose="05000000000000000000" pitchFamily="2" charset="2"/>
              <a:buChar char="Ø"/>
            </a:pPr>
            <a:r>
              <a:rPr lang="en-US" sz="2000" dirty="0">
                <a:solidFill>
                  <a:schemeClr val="accent1">
                    <a:lumMod val="75000"/>
                  </a:schemeClr>
                </a:solidFill>
                <a:latin typeface="Dosis" panose="020B0604020202020204" charset="0"/>
              </a:rPr>
              <a:t>Claim Resubmissions – 60 </a:t>
            </a:r>
            <a:r>
              <a:rPr lang="en-US" sz="2000" u="sng" dirty="0">
                <a:solidFill>
                  <a:schemeClr val="accent1">
                    <a:lumMod val="75000"/>
                  </a:schemeClr>
                </a:solidFill>
                <a:latin typeface="Dosis" panose="020B0604020202020204" charset="0"/>
              </a:rPr>
              <a:t>Business</a:t>
            </a:r>
            <a:r>
              <a:rPr lang="en-US" sz="2000" dirty="0">
                <a:solidFill>
                  <a:schemeClr val="accent1">
                    <a:lumMod val="75000"/>
                  </a:schemeClr>
                </a:solidFill>
                <a:latin typeface="Dosis" panose="020B0604020202020204" charset="0"/>
              </a:rPr>
              <a:t> Days from the Denial Date</a:t>
            </a:r>
          </a:p>
          <a:p>
            <a:endParaRPr lang="en-US" dirty="0">
              <a:latin typeface="Dosis" panose="020B0604020202020204" charset="0"/>
            </a:endParaRPr>
          </a:p>
          <a:p>
            <a:endParaRPr lang="en-US" dirty="0">
              <a:latin typeface="Dosis" panose="020B0604020202020204" charset="0"/>
            </a:endParaRPr>
          </a:p>
          <a:p>
            <a:endParaRPr lang="en-US" dirty="0">
              <a:latin typeface="Dosis" panose="020B0604020202020204" charset="0"/>
            </a:endParaRPr>
          </a:p>
          <a:p>
            <a:endParaRPr lang="en-US" dirty="0">
              <a:latin typeface="Dosis" panose="020B0604020202020204" charset="0"/>
            </a:endParaRPr>
          </a:p>
          <a:p>
            <a:endParaRPr lang="en-US" dirty="0">
              <a:latin typeface="Dosis" panose="020B0604020202020204" charset="0"/>
            </a:endParaRPr>
          </a:p>
        </p:txBody>
      </p:sp>
      <p:sp>
        <p:nvSpPr>
          <p:cNvPr id="5" name="TextBox 4"/>
          <p:cNvSpPr txBox="1"/>
          <p:nvPr/>
        </p:nvSpPr>
        <p:spPr>
          <a:xfrm>
            <a:off x="768224" y="1073784"/>
            <a:ext cx="8123002" cy="2523768"/>
          </a:xfrm>
          <a:prstGeom prst="rect">
            <a:avLst/>
          </a:prstGeom>
          <a:noFill/>
        </p:spPr>
        <p:txBody>
          <a:bodyPr wrap="square" rtlCol="0">
            <a:spAutoFit/>
          </a:bodyPr>
          <a:lstStyle/>
          <a:p>
            <a:pPr marL="342900" indent="-342900">
              <a:buClr>
                <a:srgbClr val="3DA8B3"/>
              </a:buClr>
              <a:buFont typeface="Wingdings" panose="05000000000000000000" pitchFamily="2" charset="2"/>
              <a:buChar char="ü"/>
            </a:pPr>
            <a:r>
              <a:rPr lang="en-US" sz="1800" dirty="0">
                <a:solidFill>
                  <a:schemeClr val="accent1">
                    <a:lumMod val="75000"/>
                  </a:schemeClr>
                </a:solidFill>
                <a:latin typeface="Dosis" panose="020B0604020202020204" charset="0"/>
              </a:rPr>
              <a:t>Claims must be submitted on a </a:t>
            </a:r>
            <a:r>
              <a:rPr lang="en-US" sz="1800" b="1" dirty="0">
                <a:solidFill>
                  <a:schemeClr val="accent1">
                    <a:lumMod val="75000"/>
                  </a:schemeClr>
                </a:solidFill>
                <a:latin typeface="Dosis" panose="020B0604020202020204" charset="0"/>
              </a:rPr>
              <a:t>UB-04</a:t>
            </a:r>
            <a:r>
              <a:rPr lang="en-US" sz="1800" dirty="0">
                <a:solidFill>
                  <a:schemeClr val="accent1">
                    <a:lumMod val="75000"/>
                  </a:schemeClr>
                </a:solidFill>
                <a:latin typeface="Dosis" panose="020B0604020202020204" charset="0"/>
              </a:rPr>
              <a:t> Claim Form. </a:t>
            </a:r>
          </a:p>
          <a:p>
            <a:pPr lvl="5">
              <a:buClr>
                <a:srgbClr val="3DA8B3"/>
              </a:buClr>
            </a:pPr>
            <a:r>
              <a:rPr lang="en-US" sz="1800" dirty="0">
                <a:solidFill>
                  <a:schemeClr val="accent1">
                    <a:lumMod val="75000"/>
                  </a:schemeClr>
                </a:solidFill>
                <a:latin typeface="Dosis" panose="020B0604020202020204" charset="0"/>
              </a:rPr>
              <a:t>	**</a:t>
            </a:r>
            <a:r>
              <a:rPr lang="en-US" sz="1600" b="1" i="1" dirty="0">
                <a:solidFill>
                  <a:schemeClr val="accent1">
                    <a:lumMod val="75000"/>
                  </a:schemeClr>
                </a:solidFill>
                <a:latin typeface="Dosis" panose="020B0604020202020204" charset="0"/>
              </a:rPr>
              <a:t>Please Note: </a:t>
            </a:r>
            <a:r>
              <a:rPr lang="en-US" sz="1600" dirty="0">
                <a:solidFill>
                  <a:schemeClr val="accent1">
                    <a:lumMod val="75000"/>
                  </a:schemeClr>
                </a:solidFill>
                <a:latin typeface="Dosis" panose="020B0604020202020204" charset="0"/>
              </a:rPr>
              <a:t>Claims submitted on CMS-1500 Claim Form will be </a:t>
            </a:r>
            <a:r>
              <a:rPr lang="en-US" sz="1600" b="1" u="sng" dirty="0">
                <a:solidFill>
                  <a:schemeClr val="accent1">
                    <a:lumMod val="75000"/>
                  </a:schemeClr>
                </a:solidFill>
                <a:latin typeface="Dosis" panose="020B0604020202020204" charset="0"/>
              </a:rPr>
              <a:t>denied</a:t>
            </a:r>
            <a:r>
              <a:rPr lang="en-US" sz="1600" dirty="0">
                <a:solidFill>
                  <a:schemeClr val="accent1">
                    <a:lumMod val="75000"/>
                  </a:schemeClr>
                </a:solidFill>
                <a:latin typeface="Dosis" panose="020B0604020202020204" charset="0"/>
              </a:rPr>
              <a:t> as an invalid 		         claim form. </a:t>
            </a:r>
          </a:p>
          <a:p>
            <a:pPr marL="342900" indent="-342900">
              <a:buClr>
                <a:srgbClr val="3DA8B3"/>
              </a:buClr>
              <a:buFont typeface="Wingdings" panose="05000000000000000000" pitchFamily="2" charset="2"/>
              <a:buChar char="ü"/>
            </a:pPr>
            <a:endParaRPr lang="en-US" sz="1800" dirty="0">
              <a:solidFill>
                <a:schemeClr val="accent1">
                  <a:lumMod val="75000"/>
                </a:schemeClr>
              </a:solidFill>
              <a:latin typeface="Dosis" panose="020B0604020202020204" charset="0"/>
            </a:endParaRPr>
          </a:p>
          <a:p>
            <a:pPr marL="342900" indent="-342900">
              <a:buClr>
                <a:srgbClr val="3DA8B3"/>
              </a:buClr>
              <a:buFont typeface="Wingdings" panose="05000000000000000000" pitchFamily="2" charset="2"/>
              <a:buChar char="ü"/>
            </a:pPr>
            <a:r>
              <a:rPr lang="en-US" sz="1800" dirty="0">
                <a:solidFill>
                  <a:schemeClr val="accent1">
                    <a:lumMod val="75000"/>
                  </a:schemeClr>
                </a:solidFill>
                <a:latin typeface="Dosis" panose="020B0604020202020204" charset="0"/>
              </a:rPr>
              <a:t>Claims must be submitted using member’s Path to Health ID Number (Same as the 9-digit Medi-Cal CIN)</a:t>
            </a:r>
          </a:p>
          <a:p>
            <a:pPr marL="342900" indent="-342900">
              <a:buClr>
                <a:srgbClr val="3DA8B3"/>
              </a:buClr>
              <a:buFont typeface="Wingdings" panose="05000000000000000000" pitchFamily="2" charset="2"/>
              <a:buChar char="ü"/>
            </a:pPr>
            <a:endParaRPr lang="en-US" sz="1800" dirty="0">
              <a:solidFill>
                <a:schemeClr val="accent1">
                  <a:lumMod val="75000"/>
                </a:schemeClr>
              </a:solidFill>
              <a:latin typeface="Dosis" panose="020B0604020202020204" charset="0"/>
            </a:endParaRPr>
          </a:p>
          <a:p>
            <a:pPr marL="342900" indent="-342900">
              <a:buClr>
                <a:srgbClr val="3DA8B3"/>
              </a:buClr>
              <a:buFont typeface="Wingdings" panose="05000000000000000000" pitchFamily="2" charset="2"/>
              <a:buChar char="ü"/>
            </a:pPr>
            <a:r>
              <a:rPr lang="en-US" sz="1800" dirty="0">
                <a:solidFill>
                  <a:schemeClr val="accent1">
                    <a:lumMod val="75000"/>
                  </a:schemeClr>
                </a:solidFill>
                <a:latin typeface="Dosis" panose="020B0604020202020204" charset="0"/>
              </a:rPr>
              <a:t>Claims can be submitted electronically (preferred) or via mail</a:t>
            </a:r>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6070" y="4729499"/>
            <a:ext cx="1552506" cy="41400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9054" y="65402"/>
            <a:ext cx="1679522" cy="399600"/>
          </a:xfrm>
          <a:prstGeom prst="rect">
            <a:avLst/>
          </a:prstGeom>
        </p:spPr>
      </p:pic>
    </p:spTree>
    <p:extLst>
      <p:ext uri="{BB962C8B-B14F-4D97-AF65-F5344CB8AC3E}">
        <p14:creationId xmlns:p14="http://schemas.microsoft.com/office/powerpoint/2010/main" val="26946306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5" name="Rectangle 4"/>
          <p:cNvSpPr/>
          <p:nvPr/>
        </p:nvSpPr>
        <p:spPr>
          <a:xfrm>
            <a:off x="0" y="0"/>
            <a:ext cx="669525" cy="1140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3" name="Google Shape;263;p26"/>
          <p:cNvSpPr txBox="1">
            <a:spLocks noGrp="1"/>
          </p:cNvSpPr>
          <p:nvPr>
            <p:ph type="ctrTitle" idx="4294967295"/>
          </p:nvPr>
        </p:nvSpPr>
        <p:spPr>
          <a:xfrm>
            <a:off x="928016" y="371072"/>
            <a:ext cx="7640940" cy="768928"/>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dirty="0">
                <a:solidFill>
                  <a:srgbClr val="00B0F0"/>
                </a:solidFill>
              </a:rPr>
              <a:t>Paper Claim Submissions</a:t>
            </a:r>
            <a:endParaRPr sz="4000" dirty="0">
              <a:solidFill>
                <a:srgbClr val="00B0F0"/>
              </a:solidFill>
            </a:endParaRPr>
          </a:p>
        </p:txBody>
      </p:sp>
      <p:sp>
        <p:nvSpPr>
          <p:cNvPr id="265" name="Google Shape;265;p26"/>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34</a:t>
            </a:fld>
            <a:endParaRPr dirty="0"/>
          </a:p>
        </p:txBody>
      </p:sp>
      <p:sp>
        <p:nvSpPr>
          <p:cNvPr id="3" name="TextBox 2"/>
          <p:cNvSpPr txBox="1"/>
          <p:nvPr/>
        </p:nvSpPr>
        <p:spPr>
          <a:xfrm>
            <a:off x="928016" y="1675846"/>
            <a:ext cx="7488381" cy="3123932"/>
          </a:xfrm>
          <a:prstGeom prst="rect">
            <a:avLst/>
          </a:prstGeom>
          <a:noFill/>
        </p:spPr>
        <p:txBody>
          <a:bodyPr wrap="square" rtlCol="0">
            <a:spAutoFit/>
          </a:bodyPr>
          <a:lstStyle/>
          <a:p>
            <a:pPr marL="285750" indent="-285750">
              <a:buClr>
                <a:schemeClr val="accent1">
                  <a:lumMod val="75000"/>
                </a:schemeClr>
              </a:buClr>
              <a:buFont typeface="Wingdings" panose="05000000000000000000" pitchFamily="2" charset="2"/>
              <a:buChar char="Ø"/>
            </a:pPr>
            <a:r>
              <a:rPr lang="en-US" sz="2500" dirty="0">
                <a:solidFill>
                  <a:schemeClr val="accent1">
                    <a:lumMod val="75000"/>
                  </a:schemeClr>
                </a:solidFill>
                <a:latin typeface="Dosis" panose="020B0604020202020204" charset="0"/>
              </a:rPr>
              <a:t>Submit Paper Claims to:</a:t>
            </a:r>
          </a:p>
          <a:p>
            <a:pPr>
              <a:buClr>
                <a:schemeClr val="bg2"/>
              </a:buClr>
            </a:pPr>
            <a:endParaRPr lang="en-US" sz="1800" dirty="0">
              <a:solidFill>
                <a:schemeClr val="bg2"/>
              </a:solidFill>
              <a:latin typeface="Dosis" panose="020B0604020202020204" charset="0"/>
            </a:endParaRPr>
          </a:p>
          <a:p>
            <a:pPr>
              <a:buClr>
                <a:schemeClr val="bg2"/>
              </a:buClr>
            </a:pPr>
            <a:endParaRPr lang="en-US" sz="1800" dirty="0">
              <a:solidFill>
                <a:schemeClr val="bg2"/>
              </a:solidFill>
              <a:latin typeface="Dosis" panose="020B0604020202020204" charset="0"/>
            </a:endParaRPr>
          </a:p>
          <a:p>
            <a:pPr algn="ctr">
              <a:buClr>
                <a:schemeClr val="bg2"/>
              </a:buClr>
            </a:pPr>
            <a:r>
              <a:rPr lang="en-US" sz="2000" b="1" dirty="0">
                <a:solidFill>
                  <a:srgbClr val="92D050"/>
                </a:solidFill>
                <a:latin typeface="Dosis" panose="020B0604020202020204" charset="0"/>
              </a:rPr>
              <a:t>Path to Health - Advanced Medical Management, Inc. </a:t>
            </a:r>
          </a:p>
          <a:p>
            <a:pPr algn="ctr">
              <a:buClr>
                <a:schemeClr val="bg2"/>
              </a:buClr>
            </a:pPr>
            <a:r>
              <a:rPr lang="en-US" sz="2000" b="1" dirty="0">
                <a:solidFill>
                  <a:srgbClr val="92D050"/>
                </a:solidFill>
                <a:latin typeface="Dosis" panose="020B0604020202020204" charset="0"/>
              </a:rPr>
              <a:t>Attn: Claims Department</a:t>
            </a:r>
          </a:p>
          <a:p>
            <a:pPr algn="ctr">
              <a:buClr>
                <a:schemeClr val="bg2"/>
              </a:buClr>
            </a:pPr>
            <a:r>
              <a:rPr lang="en-US" sz="2000" b="1" dirty="0">
                <a:solidFill>
                  <a:srgbClr val="92D050"/>
                </a:solidFill>
                <a:latin typeface="Dosis" panose="020B0604020202020204" charset="0"/>
              </a:rPr>
              <a:t>5000 Airport Plaza Dr., Suite 150</a:t>
            </a:r>
          </a:p>
          <a:p>
            <a:pPr algn="ctr">
              <a:buClr>
                <a:schemeClr val="bg2"/>
              </a:buClr>
            </a:pPr>
            <a:r>
              <a:rPr lang="en-US" sz="2000" b="1" dirty="0">
                <a:solidFill>
                  <a:srgbClr val="92D050"/>
                </a:solidFill>
                <a:latin typeface="Dosis" panose="020B0604020202020204" charset="0"/>
              </a:rPr>
              <a:t>Long Beach, CA 90815-1260</a:t>
            </a:r>
          </a:p>
          <a:p>
            <a:pPr algn="ctr">
              <a:buClr>
                <a:schemeClr val="bg2"/>
              </a:buClr>
            </a:pPr>
            <a:endParaRPr lang="en-US" dirty="0">
              <a:solidFill>
                <a:srgbClr val="002060"/>
              </a:solidFill>
              <a:latin typeface="Dosis" panose="020B0604020202020204" charset="0"/>
            </a:endParaRPr>
          </a:p>
          <a:p>
            <a:pPr>
              <a:buClr>
                <a:schemeClr val="bg2"/>
              </a:buClr>
            </a:pPr>
            <a:endParaRPr lang="en-US" dirty="0">
              <a:solidFill>
                <a:srgbClr val="002060"/>
              </a:solidFill>
              <a:latin typeface="Dosis" panose="020B0604020202020204" charset="0"/>
            </a:endParaRPr>
          </a:p>
          <a:p>
            <a:pPr>
              <a:buClr>
                <a:schemeClr val="bg2"/>
              </a:buClr>
            </a:pPr>
            <a:endParaRPr lang="en-US" dirty="0">
              <a:solidFill>
                <a:schemeClr val="bg2"/>
              </a:solidFill>
              <a:latin typeface="Dosis" panose="020B0604020202020204" charset="0"/>
            </a:endParaRPr>
          </a:p>
          <a:p>
            <a:endParaRPr lang="en-US" dirty="0">
              <a:solidFill>
                <a:schemeClr val="bg2"/>
              </a:solidFill>
              <a:latin typeface="Dosis" panose="020B060402020202020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6070" y="4729499"/>
            <a:ext cx="1552506" cy="41400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525" y="4729499"/>
            <a:ext cx="1679522" cy="3996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669525" cy="1140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35</a:t>
            </a:fld>
            <a:endParaRPr lang="en" dirty="0"/>
          </a:p>
        </p:txBody>
      </p:sp>
      <p:sp>
        <p:nvSpPr>
          <p:cNvPr id="6" name="Rectangle 5"/>
          <p:cNvSpPr/>
          <p:nvPr/>
        </p:nvSpPr>
        <p:spPr>
          <a:xfrm>
            <a:off x="768642" y="951064"/>
            <a:ext cx="7517709" cy="400110"/>
          </a:xfrm>
          <a:prstGeom prst="rect">
            <a:avLst/>
          </a:prstGeom>
        </p:spPr>
        <p:txBody>
          <a:bodyPr wrap="square">
            <a:spAutoFit/>
          </a:bodyPr>
          <a:lstStyle/>
          <a:p>
            <a:pPr marL="285750" indent="-285750">
              <a:buClr>
                <a:schemeClr val="accent1">
                  <a:lumMod val="75000"/>
                </a:schemeClr>
              </a:buClr>
              <a:buFont typeface="Wingdings" panose="05000000000000000000" pitchFamily="2" charset="2"/>
              <a:buChar char="Ø"/>
            </a:pPr>
            <a:r>
              <a:rPr lang="en-US" sz="2000" dirty="0">
                <a:solidFill>
                  <a:schemeClr val="accent1">
                    <a:lumMod val="75000"/>
                  </a:schemeClr>
                </a:solidFill>
                <a:latin typeface="Dosis" panose="020B0604020202020204" charset="0"/>
              </a:rPr>
              <a:t>Submit Electronic Claims to any of the following Clearinghouses:</a:t>
            </a:r>
          </a:p>
        </p:txBody>
      </p:sp>
      <p:sp>
        <p:nvSpPr>
          <p:cNvPr id="8" name="Google Shape;263;p26"/>
          <p:cNvSpPr txBox="1">
            <a:spLocks/>
          </p:cNvSpPr>
          <p:nvPr/>
        </p:nvSpPr>
        <p:spPr>
          <a:xfrm>
            <a:off x="768642" y="182136"/>
            <a:ext cx="7640940" cy="768928"/>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1pPr>
            <a:lvl2pPr marR="0" lvl="1"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2pPr>
            <a:lvl3pPr marR="0" lvl="2"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3pPr>
            <a:lvl4pPr marR="0" lvl="3"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4pPr>
            <a:lvl5pPr marR="0" lvl="4"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5pPr>
            <a:lvl6pPr marR="0" lvl="5"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6pPr>
            <a:lvl7pPr marR="0" lvl="6"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7pPr>
            <a:lvl8pPr marR="0" lvl="7"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8pPr>
            <a:lvl9pPr marR="0" lvl="8"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9pPr>
          </a:lstStyle>
          <a:p>
            <a:r>
              <a:rPr lang="en-US" sz="4000" dirty="0">
                <a:solidFill>
                  <a:srgbClr val="00B0F0"/>
                </a:solidFill>
              </a:rPr>
              <a:t>Electronic Claim Submissions</a:t>
            </a:r>
          </a:p>
        </p:txBody>
      </p:sp>
      <p:sp>
        <p:nvSpPr>
          <p:cNvPr id="7" name="TextBox 6"/>
          <p:cNvSpPr txBox="1"/>
          <p:nvPr/>
        </p:nvSpPr>
        <p:spPr>
          <a:xfrm>
            <a:off x="2298472" y="1450171"/>
            <a:ext cx="4717758" cy="1754326"/>
          </a:xfrm>
          <a:prstGeom prst="rect">
            <a:avLst/>
          </a:prstGeom>
          <a:noFill/>
        </p:spPr>
        <p:txBody>
          <a:bodyPr wrap="square" rtlCol="0">
            <a:spAutoFit/>
          </a:bodyPr>
          <a:lstStyle/>
          <a:p>
            <a:pPr marL="285750" indent="-285750">
              <a:buClr>
                <a:schemeClr val="accent1">
                  <a:lumMod val="75000"/>
                </a:schemeClr>
              </a:buClr>
              <a:buFont typeface="Wingdings" panose="05000000000000000000" pitchFamily="2" charset="2"/>
              <a:buChar char="v"/>
            </a:pPr>
            <a:r>
              <a:rPr lang="en-US" b="1" dirty="0">
                <a:solidFill>
                  <a:schemeClr val="accent1">
                    <a:lumMod val="75000"/>
                  </a:schemeClr>
                </a:solidFill>
                <a:latin typeface="Dosis" panose="020B0604020202020204" charset="0"/>
              </a:rPr>
              <a:t>Office Ally </a:t>
            </a:r>
            <a:r>
              <a:rPr lang="en-US" dirty="0">
                <a:solidFill>
                  <a:schemeClr val="accent1">
                    <a:lumMod val="75000"/>
                  </a:schemeClr>
                </a:solidFill>
                <a:latin typeface="Dosis" panose="020B0604020202020204" charset="0"/>
              </a:rPr>
              <a:t>– </a:t>
            </a:r>
            <a:r>
              <a:rPr lang="en-US" dirty="0">
                <a:solidFill>
                  <a:schemeClr val="accent1">
                    <a:lumMod val="75000"/>
                  </a:schemeClr>
                </a:solidFill>
                <a:latin typeface="Dosis" panose="020B0604020202020204" charset="0"/>
                <a:hlinkClick r:id="rId2"/>
              </a:rPr>
              <a:t>www.officeally.com</a:t>
            </a:r>
            <a:endParaRPr lang="en-US" dirty="0">
              <a:solidFill>
                <a:schemeClr val="accent1">
                  <a:lumMod val="75000"/>
                </a:schemeClr>
              </a:solidFill>
              <a:latin typeface="Dosis" panose="020B0604020202020204" charset="0"/>
            </a:endParaRPr>
          </a:p>
          <a:p>
            <a:pPr lvl="1"/>
            <a:r>
              <a:rPr lang="en-US" dirty="0">
                <a:solidFill>
                  <a:schemeClr val="accent1">
                    <a:lumMod val="75000"/>
                  </a:schemeClr>
                </a:solidFill>
                <a:latin typeface="Dosis" panose="020B0604020202020204" charset="0"/>
              </a:rPr>
              <a:t>	</a:t>
            </a:r>
            <a:r>
              <a:rPr lang="en-US" b="1" dirty="0">
                <a:solidFill>
                  <a:schemeClr val="accent1">
                    <a:lumMod val="75000"/>
                  </a:schemeClr>
                </a:solidFill>
                <a:latin typeface="Dosis" panose="020B0604020202020204" charset="0"/>
              </a:rPr>
              <a:t>Support Phone #: </a:t>
            </a:r>
            <a:r>
              <a:rPr lang="en-US" dirty="0">
                <a:solidFill>
                  <a:schemeClr val="accent1">
                    <a:lumMod val="75000"/>
                  </a:schemeClr>
                </a:solidFill>
                <a:latin typeface="Dosis" panose="020B0604020202020204" charset="0"/>
              </a:rPr>
              <a:t>(360) 975-7000 Opt. 1</a:t>
            </a:r>
          </a:p>
          <a:p>
            <a:pPr lvl="1"/>
            <a:r>
              <a:rPr lang="en-US" dirty="0">
                <a:solidFill>
                  <a:schemeClr val="accent1">
                    <a:lumMod val="75000"/>
                  </a:schemeClr>
                </a:solidFill>
                <a:latin typeface="Dosis" panose="020B0604020202020204" charset="0"/>
              </a:rPr>
              <a:t>	</a:t>
            </a:r>
            <a:r>
              <a:rPr lang="en-US" b="1" dirty="0">
                <a:solidFill>
                  <a:schemeClr val="accent1">
                    <a:lumMod val="75000"/>
                  </a:schemeClr>
                </a:solidFill>
                <a:latin typeface="Dosis" panose="020B0604020202020204" charset="0"/>
              </a:rPr>
              <a:t>Payer ID:</a:t>
            </a:r>
            <a:r>
              <a:rPr lang="en-US" dirty="0">
                <a:solidFill>
                  <a:schemeClr val="accent1">
                    <a:lumMod val="75000"/>
                  </a:schemeClr>
                </a:solidFill>
                <a:latin typeface="Dosis" panose="020B0604020202020204" charset="0"/>
              </a:rPr>
              <a:t> AMM15</a:t>
            </a:r>
          </a:p>
          <a:p>
            <a:pPr lvl="1"/>
            <a:endParaRPr lang="en-US" sz="1200" dirty="0">
              <a:solidFill>
                <a:schemeClr val="accent1">
                  <a:lumMod val="75000"/>
                </a:schemeClr>
              </a:solidFill>
              <a:latin typeface="Dosis" panose="020B0604020202020204" charset="0"/>
            </a:endParaRPr>
          </a:p>
          <a:p>
            <a:pPr marL="285750" lvl="1" indent="-285750">
              <a:buClr>
                <a:schemeClr val="accent1">
                  <a:lumMod val="75000"/>
                </a:schemeClr>
              </a:buClr>
              <a:buFont typeface="Wingdings" panose="05000000000000000000" pitchFamily="2" charset="2"/>
              <a:buChar char="v"/>
            </a:pPr>
            <a:r>
              <a:rPr lang="en-US" b="1" dirty="0">
                <a:solidFill>
                  <a:schemeClr val="accent1">
                    <a:lumMod val="75000"/>
                  </a:schemeClr>
                </a:solidFill>
                <a:latin typeface="Dosis" panose="020B0604020202020204" charset="0"/>
              </a:rPr>
              <a:t>Emdeon/Change </a:t>
            </a:r>
            <a:r>
              <a:rPr lang="en-US" dirty="0">
                <a:solidFill>
                  <a:schemeClr val="accent1">
                    <a:lumMod val="75000"/>
                  </a:schemeClr>
                </a:solidFill>
                <a:latin typeface="Dosis" panose="020B0604020202020204" charset="0"/>
              </a:rPr>
              <a:t>– </a:t>
            </a:r>
            <a:r>
              <a:rPr lang="en-US" dirty="0">
                <a:solidFill>
                  <a:schemeClr val="accent1">
                    <a:lumMod val="75000"/>
                  </a:schemeClr>
                </a:solidFill>
                <a:latin typeface="Dosis" panose="020B0604020202020204" charset="0"/>
                <a:hlinkClick r:id="rId3"/>
              </a:rPr>
              <a:t>https://cda.changehealthcare.com/portal</a:t>
            </a:r>
            <a:endParaRPr lang="en-US" dirty="0">
              <a:solidFill>
                <a:schemeClr val="accent1">
                  <a:lumMod val="75000"/>
                </a:schemeClr>
              </a:solidFill>
              <a:latin typeface="Dosis" panose="020B0604020202020204" charset="0"/>
            </a:endParaRPr>
          </a:p>
          <a:p>
            <a:pPr lvl="2"/>
            <a:r>
              <a:rPr lang="en-US" dirty="0">
                <a:solidFill>
                  <a:schemeClr val="accent1">
                    <a:lumMod val="75000"/>
                  </a:schemeClr>
                </a:solidFill>
                <a:latin typeface="Dosis" panose="020B0604020202020204" charset="0"/>
              </a:rPr>
              <a:t>	</a:t>
            </a:r>
            <a:r>
              <a:rPr lang="en-US" b="1" dirty="0">
                <a:solidFill>
                  <a:schemeClr val="accent1">
                    <a:lumMod val="75000"/>
                  </a:schemeClr>
                </a:solidFill>
                <a:latin typeface="Dosis" panose="020B0604020202020204" charset="0"/>
              </a:rPr>
              <a:t>Support Phone #: </a:t>
            </a:r>
            <a:r>
              <a:rPr lang="en-US" dirty="0">
                <a:solidFill>
                  <a:schemeClr val="accent1">
                    <a:lumMod val="75000"/>
                  </a:schemeClr>
                </a:solidFill>
                <a:latin typeface="Dosis" panose="020B0604020202020204" charset="0"/>
              </a:rPr>
              <a:t>(888) 363-3361</a:t>
            </a:r>
          </a:p>
          <a:p>
            <a:pPr lvl="2"/>
            <a:r>
              <a:rPr lang="en-US" dirty="0">
                <a:solidFill>
                  <a:schemeClr val="accent1">
                    <a:lumMod val="75000"/>
                  </a:schemeClr>
                </a:solidFill>
                <a:latin typeface="Dosis" panose="020B0604020202020204" charset="0"/>
              </a:rPr>
              <a:t>	</a:t>
            </a:r>
            <a:r>
              <a:rPr lang="en-US" b="1" dirty="0">
                <a:solidFill>
                  <a:schemeClr val="accent1">
                    <a:lumMod val="75000"/>
                  </a:schemeClr>
                </a:solidFill>
                <a:latin typeface="Dosis" panose="020B0604020202020204" charset="0"/>
              </a:rPr>
              <a:t>Payer ID: </a:t>
            </a:r>
            <a:r>
              <a:rPr lang="en-US" dirty="0">
                <a:solidFill>
                  <a:schemeClr val="accent1">
                    <a:lumMod val="75000"/>
                  </a:schemeClr>
                </a:solidFill>
                <a:latin typeface="Dosis" panose="020B0604020202020204" charset="0"/>
              </a:rPr>
              <a:t>CMSP1</a:t>
            </a:r>
          </a:p>
          <a:p>
            <a:pPr lvl="1"/>
            <a:endParaRPr lang="en-US" sz="1200" dirty="0">
              <a:solidFill>
                <a:schemeClr val="accent1">
                  <a:lumMod val="75000"/>
                </a:schemeClr>
              </a:solidFill>
              <a:latin typeface="Dosis" panose="020B0604020202020204"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6070" y="4729499"/>
            <a:ext cx="1552506" cy="414001"/>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525" y="4729499"/>
            <a:ext cx="1679522" cy="399600"/>
          </a:xfrm>
          <a:prstGeom prst="rect">
            <a:avLst/>
          </a:prstGeom>
        </p:spPr>
      </p:pic>
      <p:sp>
        <p:nvSpPr>
          <p:cNvPr id="3" name="TextBox 2"/>
          <p:cNvSpPr txBox="1"/>
          <p:nvPr/>
        </p:nvSpPr>
        <p:spPr>
          <a:xfrm>
            <a:off x="2298472" y="2631910"/>
            <a:ext cx="5087375" cy="2246769"/>
          </a:xfrm>
          <a:prstGeom prst="rect">
            <a:avLst/>
          </a:prstGeom>
          <a:noFill/>
        </p:spPr>
        <p:txBody>
          <a:bodyPr wrap="square" rtlCol="0">
            <a:spAutoFit/>
          </a:bodyPr>
          <a:lstStyle/>
          <a:p>
            <a:pPr lvl="1"/>
            <a:br>
              <a:rPr lang="en-US" dirty="0">
                <a:solidFill>
                  <a:schemeClr val="accent1">
                    <a:lumMod val="75000"/>
                  </a:schemeClr>
                </a:solidFill>
                <a:latin typeface="Dosis" panose="020B0604020202020204" charset="0"/>
              </a:rPr>
            </a:br>
            <a:endParaRPr lang="en-US" dirty="0">
              <a:solidFill>
                <a:schemeClr val="accent1">
                  <a:lumMod val="75000"/>
                </a:schemeClr>
              </a:solidFill>
              <a:latin typeface="Dosis" panose="020B0604020202020204" charset="0"/>
            </a:endParaRPr>
          </a:p>
          <a:p>
            <a:pPr marL="285750" lvl="1" indent="-285750">
              <a:buClr>
                <a:schemeClr val="accent1">
                  <a:lumMod val="75000"/>
                </a:schemeClr>
              </a:buClr>
              <a:buFont typeface="Wingdings" panose="05000000000000000000" pitchFamily="2" charset="2"/>
              <a:buChar char="v"/>
            </a:pPr>
            <a:r>
              <a:rPr lang="en-US" b="1" dirty="0">
                <a:solidFill>
                  <a:schemeClr val="accent1">
                    <a:lumMod val="75000"/>
                  </a:schemeClr>
                </a:solidFill>
                <a:latin typeface="Dosis" panose="020B0604020202020204" charset="0"/>
              </a:rPr>
              <a:t>Claimremedi</a:t>
            </a:r>
            <a:r>
              <a:rPr lang="en-US" dirty="0">
                <a:solidFill>
                  <a:schemeClr val="accent1">
                    <a:lumMod val="75000"/>
                  </a:schemeClr>
                </a:solidFill>
                <a:latin typeface="Dosis" panose="020B0604020202020204" charset="0"/>
              </a:rPr>
              <a:t> – </a:t>
            </a:r>
            <a:r>
              <a:rPr lang="en-US" dirty="0">
                <a:solidFill>
                  <a:schemeClr val="accent1">
                    <a:lumMod val="75000"/>
                  </a:schemeClr>
                </a:solidFill>
                <a:latin typeface="Dosis" panose="020B0604020202020204" charset="0"/>
                <a:hlinkClick r:id="rId6"/>
              </a:rPr>
              <a:t>https://claimremedi.providersportal.com</a:t>
            </a:r>
            <a:endParaRPr lang="en-US" dirty="0">
              <a:solidFill>
                <a:schemeClr val="accent1">
                  <a:lumMod val="75000"/>
                </a:schemeClr>
              </a:solidFill>
              <a:latin typeface="Dosis" panose="020B0604020202020204" charset="0"/>
            </a:endParaRPr>
          </a:p>
          <a:p>
            <a:pPr lvl="1"/>
            <a:r>
              <a:rPr lang="en-US" dirty="0">
                <a:solidFill>
                  <a:schemeClr val="accent1">
                    <a:lumMod val="75000"/>
                  </a:schemeClr>
                </a:solidFill>
                <a:latin typeface="Dosis" panose="020B0604020202020204" charset="0"/>
              </a:rPr>
              <a:t>	</a:t>
            </a:r>
            <a:r>
              <a:rPr lang="en-US" b="1" dirty="0">
                <a:solidFill>
                  <a:schemeClr val="accent1">
                    <a:lumMod val="75000"/>
                  </a:schemeClr>
                </a:solidFill>
                <a:latin typeface="Dosis" panose="020B0604020202020204" charset="0"/>
              </a:rPr>
              <a:t>Support Phone #: </a:t>
            </a:r>
            <a:r>
              <a:rPr lang="en-US" dirty="0">
                <a:solidFill>
                  <a:schemeClr val="accent1">
                    <a:lumMod val="75000"/>
                  </a:schemeClr>
                </a:solidFill>
                <a:latin typeface="Dosis" panose="020B0604020202020204" charset="0"/>
              </a:rPr>
              <a:t>(800) 763-8484</a:t>
            </a:r>
          </a:p>
          <a:p>
            <a:pPr lvl="1"/>
            <a:r>
              <a:rPr lang="en-US" dirty="0">
                <a:solidFill>
                  <a:schemeClr val="accent1">
                    <a:lumMod val="75000"/>
                  </a:schemeClr>
                </a:solidFill>
                <a:latin typeface="Dosis" panose="020B0604020202020204" charset="0"/>
              </a:rPr>
              <a:t>	</a:t>
            </a:r>
            <a:r>
              <a:rPr lang="en-US" b="1" dirty="0">
                <a:solidFill>
                  <a:schemeClr val="accent1">
                    <a:lumMod val="75000"/>
                  </a:schemeClr>
                </a:solidFill>
                <a:latin typeface="Dosis" panose="020B0604020202020204" charset="0"/>
              </a:rPr>
              <a:t>Payer ID: </a:t>
            </a:r>
            <a:r>
              <a:rPr lang="en-US" dirty="0">
                <a:solidFill>
                  <a:schemeClr val="accent1">
                    <a:lumMod val="75000"/>
                  </a:schemeClr>
                </a:solidFill>
                <a:latin typeface="Dosis" panose="020B0604020202020204" charset="0"/>
              </a:rPr>
              <a:t>CMSP</a:t>
            </a:r>
          </a:p>
          <a:p>
            <a:pPr lvl="2"/>
            <a:endParaRPr lang="en-US" dirty="0">
              <a:solidFill>
                <a:schemeClr val="accent1">
                  <a:lumMod val="75000"/>
                </a:schemeClr>
              </a:solidFill>
              <a:latin typeface="Dosis" panose="020B0604020202020204" charset="0"/>
            </a:endParaRPr>
          </a:p>
          <a:p>
            <a:pPr marL="285750" lvl="2" indent="-285750">
              <a:buClr>
                <a:schemeClr val="accent1">
                  <a:lumMod val="75000"/>
                </a:schemeClr>
              </a:buClr>
              <a:buFont typeface="Wingdings" panose="05000000000000000000" pitchFamily="2" charset="2"/>
              <a:buChar char="v"/>
            </a:pPr>
            <a:r>
              <a:rPr lang="en-US" b="1" dirty="0">
                <a:solidFill>
                  <a:schemeClr val="accent1">
                    <a:lumMod val="75000"/>
                  </a:schemeClr>
                </a:solidFill>
                <a:latin typeface="Dosis" panose="020B0604020202020204" charset="0"/>
              </a:rPr>
              <a:t>Gateway/Trizetto </a:t>
            </a:r>
            <a:r>
              <a:rPr lang="en-US" dirty="0">
                <a:solidFill>
                  <a:schemeClr val="accent1">
                    <a:lumMod val="75000"/>
                  </a:schemeClr>
                </a:solidFill>
                <a:latin typeface="Dosis" panose="020B0604020202020204" charset="0"/>
              </a:rPr>
              <a:t>- </a:t>
            </a:r>
            <a:r>
              <a:rPr lang="en-US" dirty="0">
                <a:solidFill>
                  <a:schemeClr val="accent1">
                    <a:lumMod val="75000"/>
                  </a:schemeClr>
                </a:solidFill>
                <a:latin typeface="Dosis" panose="020B0604020202020204" charset="0"/>
                <a:hlinkClick r:id="rId7"/>
              </a:rPr>
              <a:t>http://www.trizetto.com</a:t>
            </a:r>
            <a:r>
              <a:rPr lang="en-US" dirty="0">
                <a:solidFill>
                  <a:schemeClr val="accent1">
                    <a:lumMod val="75000"/>
                  </a:schemeClr>
                </a:solidFill>
                <a:latin typeface="Dosis" panose="020B0604020202020204" charset="0"/>
              </a:rPr>
              <a:t> </a:t>
            </a:r>
          </a:p>
          <a:p>
            <a:pPr lvl="6"/>
            <a:r>
              <a:rPr lang="en-US" dirty="0">
                <a:solidFill>
                  <a:schemeClr val="accent1">
                    <a:lumMod val="75000"/>
                  </a:schemeClr>
                </a:solidFill>
                <a:latin typeface="Dosis" panose="020B0604020202020204" charset="0"/>
              </a:rPr>
              <a:t>	</a:t>
            </a:r>
            <a:r>
              <a:rPr lang="en-US" b="1" dirty="0">
                <a:solidFill>
                  <a:schemeClr val="accent1">
                    <a:lumMod val="75000"/>
                  </a:schemeClr>
                </a:solidFill>
                <a:latin typeface="Dosis" panose="020B0604020202020204" charset="0"/>
              </a:rPr>
              <a:t>Support Phone #: </a:t>
            </a:r>
            <a:r>
              <a:rPr lang="en-US" dirty="0">
                <a:solidFill>
                  <a:schemeClr val="accent1">
                    <a:lumMod val="75000"/>
                  </a:schemeClr>
                </a:solidFill>
                <a:latin typeface="Dosis" panose="020B0604020202020204" charset="0"/>
              </a:rPr>
              <a:t>(800) 556-2231</a:t>
            </a:r>
          </a:p>
          <a:p>
            <a:pPr lvl="6"/>
            <a:r>
              <a:rPr lang="en-US" dirty="0">
                <a:solidFill>
                  <a:schemeClr val="accent1">
                    <a:lumMod val="75000"/>
                  </a:schemeClr>
                </a:solidFill>
                <a:latin typeface="Dosis" panose="020B0604020202020204" charset="0"/>
              </a:rPr>
              <a:t>	</a:t>
            </a:r>
            <a:r>
              <a:rPr lang="en-US" b="1" dirty="0">
                <a:solidFill>
                  <a:schemeClr val="accent1">
                    <a:lumMod val="75000"/>
                  </a:schemeClr>
                </a:solidFill>
                <a:latin typeface="Dosis" panose="020B0604020202020204" charset="0"/>
              </a:rPr>
              <a:t>Payer ID: </a:t>
            </a:r>
            <a:r>
              <a:rPr lang="en-US" dirty="0">
                <a:solidFill>
                  <a:schemeClr val="accent1">
                    <a:lumMod val="75000"/>
                  </a:schemeClr>
                </a:solidFill>
                <a:latin typeface="Dosis" panose="020B0604020202020204" charset="0"/>
              </a:rPr>
              <a:t>UMM15</a:t>
            </a:r>
          </a:p>
          <a:p>
            <a:endParaRPr lang="en-US" dirty="0"/>
          </a:p>
        </p:txBody>
      </p:sp>
    </p:spTree>
    <p:extLst>
      <p:ext uri="{BB962C8B-B14F-4D97-AF65-F5344CB8AC3E}">
        <p14:creationId xmlns:p14="http://schemas.microsoft.com/office/powerpoint/2010/main" val="14335964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669525" cy="1140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36</a:t>
            </a:fld>
            <a:endParaRPr lang="en" dirty="0"/>
          </a:p>
        </p:txBody>
      </p:sp>
      <p:sp>
        <p:nvSpPr>
          <p:cNvPr id="6" name="Rectangle 5"/>
          <p:cNvSpPr/>
          <p:nvPr/>
        </p:nvSpPr>
        <p:spPr>
          <a:xfrm>
            <a:off x="836881" y="1331951"/>
            <a:ext cx="7517709" cy="707886"/>
          </a:xfrm>
          <a:prstGeom prst="rect">
            <a:avLst/>
          </a:prstGeom>
        </p:spPr>
        <p:txBody>
          <a:bodyPr wrap="square">
            <a:spAutoFit/>
          </a:bodyPr>
          <a:lstStyle/>
          <a:p>
            <a:pPr marL="285750" indent="-285750">
              <a:buClr>
                <a:schemeClr val="accent1">
                  <a:lumMod val="75000"/>
                </a:schemeClr>
              </a:buClr>
              <a:buFont typeface="Wingdings" panose="05000000000000000000" pitchFamily="2" charset="2"/>
              <a:buChar char="Ø"/>
            </a:pPr>
            <a:r>
              <a:rPr lang="en-US" sz="2000" dirty="0">
                <a:solidFill>
                  <a:schemeClr val="accent1">
                    <a:lumMod val="75000"/>
                  </a:schemeClr>
                </a:solidFill>
                <a:latin typeface="Dosis" panose="020B0604020202020204" charset="0"/>
              </a:rPr>
              <a:t>You can check the status of your submitted claims using the </a:t>
            </a:r>
            <a:r>
              <a:rPr lang="en-US" sz="2000" b="1" dirty="0">
                <a:solidFill>
                  <a:srgbClr val="FFC000"/>
                </a:solidFill>
                <a:latin typeface="Dosis" panose="020B0604020202020204" charset="0"/>
              </a:rPr>
              <a:t>AMM Claims Manager</a:t>
            </a:r>
            <a:r>
              <a:rPr lang="en-US" sz="2000" dirty="0">
                <a:solidFill>
                  <a:schemeClr val="accent1">
                    <a:lumMod val="75000"/>
                  </a:schemeClr>
                </a:solidFill>
                <a:latin typeface="Dosis" panose="020B0604020202020204" charset="0"/>
              </a:rPr>
              <a:t>.</a:t>
            </a:r>
          </a:p>
        </p:txBody>
      </p:sp>
      <p:sp>
        <p:nvSpPr>
          <p:cNvPr id="8" name="Google Shape;263;p26"/>
          <p:cNvSpPr txBox="1">
            <a:spLocks/>
          </p:cNvSpPr>
          <p:nvPr/>
        </p:nvSpPr>
        <p:spPr>
          <a:xfrm>
            <a:off x="836881" y="371072"/>
            <a:ext cx="7640940" cy="768928"/>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1pPr>
            <a:lvl2pPr marR="0" lvl="1"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2pPr>
            <a:lvl3pPr marR="0" lvl="2"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3pPr>
            <a:lvl4pPr marR="0" lvl="3"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4pPr>
            <a:lvl5pPr marR="0" lvl="4"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5pPr>
            <a:lvl6pPr marR="0" lvl="5"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6pPr>
            <a:lvl7pPr marR="0" lvl="6"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7pPr>
            <a:lvl8pPr marR="0" lvl="7"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8pPr>
            <a:lvl9pPr marR="0" lvl="8"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9pPr>
          </a:lstStyle>
          <a:p>
            <a:r>
              <a:rPr lang="en-US" sz="4000" dirty="0">
                <a:solidFill>
                  <a:srgbClr val="00B0F0"/>
                </a:solidFill>
              </a:rPr>
              <a:t>Checking Claims Status</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6070" y="4729499"/>
            <a:ext cx="1552506" cy="414001"/>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525" y="4729499"/>
            <a:ext cx="1679522" cy="399600"/>
          </a:xfrm>
          <a:prstGeom prst="rect">
            <a:avLst/>
          </a:prstGeom>
        </p:spPr>
      </p:pic>
      <p:sp>
        <p:nvSpPr>
          <p:cNvPr id="3" name="TextBox 2"/>
          <p:cNvSpPr txBox="1"/>
          <p:nvPr/>
        </p:nvSpPr>
        <p:spPr>
          <a:xfrm>
            <a:off x="1467877" y="2231788"/>
            <a:ext cx="6874446" cy="369332"/>
          </a:xfrm>
          <a:prstGeom prst="rect">
            <a:avLst/>
          </a:prstGeom>
          <a:noFill/>
        </p:spPr>
        <p:txBody>
          <a:bodyPr wrap="square" rtlCol="0">
            <a:spAutoFit/>
          </a:bodyPr>
          <a:lstStyle/>
          <a:p>
            <a:pPr marL="285750" indent="-285750">
              <a:buClr>
                <a:schemeClr val="accent1">
                  <a:lumMod val="75000"/>
                </a:schemeClr>
              </a:buClr>
              <a:buFont typeface="Wingdings" panose="05000000000000000000" pitchFamily="2" charset="2"/>
              <a:buChar char="v"/>
            </a:pPr>
            <a:r>
              <a:rPr lang="en-US" sz="1800" dirty="0">
                <a:solidFill>
                  <a:schemeClr val="accent1">
                    <a:lumMod val="75000"/>
                  </a:schemeClr>
                </a:solidFill>
                <a:latin typeface="Dosis" panose="020B0604020202020204" charset="0"/>
              </a:rPr>
              <a:t>To Register, visit </a:t>
            </a:r>
            <a:r>
              <a:rPr lang="en-US" sz="1800" dirty="0">
                <a:solidFill>
                  <a:schemeClr val="accent1">
                    <a:lumMod val="75000"/>
                  </a:schemeClr>
                </a:solidFill>
                <a:latin typeface="Dosis" panose="020B0604020202020204" charset="0"/>
                <a:hlinkClick r:id="rId4"/>
              </a:rPr>
              <a:t>https://claims.amm.cc/Register.aspx</a:t>
            </a:r>
            <a:endParaRPr lang="en-US" sz="1800" dirty="0">
              <a:solidFill>
                <a:schemeClr val="accent1">
                  <a:lumMod val="75000"/>
                </a:schemeClr>
              </a:solidFill>
              <a:latin typeface="Dosis" panose="020B0604020202020204" charset="0"/>
            </a:endParaRPr>
          </a:p>
        </p:txBody>
      </p:sp>
      <p:sp>
        <p:nvSpPr>
          <p:cNvPr id="4" name="TextBox 3"/>
          <p:cNvSpPr txBox="1"/>
          <p:nvPr/>
        </p:nvSpPr>
        <p:spPr>
          <a:xfrm>
            <a:off x="1299947" y="3029433"/>
            <a:ext cx="6591575" cy="923330"/>
          </a:xfrm>
          <a:prstGeom prst="rect">
            <a:avLst/>
          </a:prstGeom>
          <a:noFill/>
        </p:spPr>
        <p:txBody>
          <a:bodyPr wrap="square" rtlCol="0">
            <a:spAutoFit/>
          </a:bodyPr>
          <a:lstStyle/>
          <a:p>
            <a:pPr algn="ctr"/>
            <a:r>
              <a:rPr lang="en-US" sz="1800" dirty="0">
                <a:solidFill>
                  <a:schemeClr val="accent1">
                    <a:lumMod val="75000"/>
                  </a:schemeClr>
                </a:solidFill>
                <a:latin typeface="Dosis" panose="020B0604020202020204" charset="0"/>
              </a:rPr>
              <a:t>Please allow 24 hours for your account to be approved after registering. Once approved, visit </a:t>
            </a:r>
            <a:r>
              <a:rPr lang="en-US" sz="1800" dirty="0">
                <a:solidFill>
                  <a:schemeClr val="accent1">
                    <a:lumMod val="75000"/>
                  </a:schemeClr>
                </a:solidFill>
                <a:latin typeface="Dosis" panose="020B0604020202020204" charset="0"/>
                <a:hlinkClick r:id="rId5"/>
              </a:rPr>
              <a:t>https://claims.amm.cc/Login.aspx</a:t>
            </a:r>
            <a:r>
              <a:rPr lang="en-US" sz="1800" dirty="0">
                <a:solidFill>
                  <a:schemeClr val="accent1">
                    <a:lumMod val="75000"/>
                  </a:schemeClr>
                </a:solidFill>
                <a:latin typeface="Dosis" panose="020B0604020202020204" charset="0"/>
              </a:rPr>
              <a:t> to check on the status of your claims. </a:t>
            </a:r>
          </a:p>
        </p:txBody>
      </p:sp>
    </p:spTree>
    <p:extLst>
      <p:ext uri="{BB962C8B-B14F-4D97-AF65-F5344CB8AC3E}">
        <p14:creationId xmlns:p14="http://schemas.microsoft.com/office/powerpoint/2010/main" val="21919496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669525" cy="1140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44425" y="370413"/>
            <a:ext cx="3326292" cy="757471"/>
          </a:xfrm>
        </p:spPr>
        <p:txBody>
          <a:bodyPr/>
          <a:lstStyle/>
          <a:p>
            <a:r>
              <a:rPr lang="en-US" sz="4000" dirty="0">
                <a:solidFill>
                  <a:srgbClr val="00B0F0"/>
                </a:solidFill>
              </a:rPr>
              <a:t>Claims Appeals</a:t>
            </a:r>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37</a:t>
            </a:fld>
            <a:endParaRPr lang="en"/>
          </a:p>
        </p:txBody>
      </p:sp>
      <p:sp>
        <p:nvSpPr>
          <p:cNvPr id="4" name="TextBox 3"/>
          <p:cNvSpPr txBox="1"/>
          <p:nvPr/>
        </p:nvSpPr>
        <p:spPr>
          <a:xfrm>
            <a:off x="844425" y="1436571"/>
            <a:ext cx="8148272" cy="923330"/>
          </a:xfrm>
          <a:prstGeom prst="rect">
            <a:avLst/>
          </a:prstGeom>
          <a:noFill/>
        </p:spPr>
        <p:txBody>
          <a:bodyPr wrap="square" rtlCol="0">
            <a:spAutoFit/>
          </a:bodyPr>
          <a:lstStyle/>
          <a:p>
            <a:r>
              <a:rPr lang="en-US" sz="1800" dirty="0">
                <a:solidFill>
                  <a:schemeClr val="accent1">
                    <a:lumMod val="75000"/>
                  </a:schemeClr>
                </a:solidFill>
                <a:latin typeface="Dosis" panose="020B0604020202020204" charset="0"/>
              </a:rPr>
              <a:t>Appeal forms can be found at:  </a:t>
            </a:r>
            <a:r>
              <a:rPr lang="en-US" sz="1800" dirty="0">
                <a:solidFill>
                  <a:schemeClr val="accent1">
                    <a:lumMod val="75000"/>
                  </a:schemeClr>
                </a:solidFill>
                <a:latin typeface="Dosis" panose="020B0604020202020204" charset="0"/>
                <a:hlinkClick r:id="rId2"/>
              </a:rPr>
              <a:t>http://pathtohealth.amm.cc/providers</a:t>
            </a:r>
            <a:endParaRPr lang="en-US" sz="1800" dirty="0">
              <a:solidFill>
                <a:schemeClr val="accent1">
                  <a:lumMod val="75000"/>
                </a:schemeClr>
              </a:solidFill>
              <a:latin typeface="Dosis" panose="020B0604020202020204" charset="0"/>
            </a:endParaRPr>
          </a:p>
          <a:p>
            <a:r>
              <a:rPr lang="en-US" sz="1800" dirty="0">
                <a:solidFill>
                  <a:schemeClr val="bg2"/>
                </a:solidFill>
                <a:latin typeface="Dosis" panose="020B0604020202020204" charset="0"/>
              </a:rPr>
              <a:t> </a:t>
            </a:r>
          </a:p>
          <a:p>
            <a:r>
              <a:rPr lang="en-US" sz="1800" dirty="0">
                <a:solidFill>
                  <a:schemeClr val="accent1">
                    <a:lumMod val="75000"/>
                  </a:schemeClr>
                </a:solidFill>
                <a:latin typeface="Dosis" panose="020B0604020202020204" charset="0"/>
              </a:rPr>
              <a:t>Appeals must be faxed or mailed within 60 </a:t>
            </a:r>
            <a:r>
              <a:rPr lang="en-US" sz="1800" u="sng" dirty="0">
                <a:solidFill>
                  <a:schemeClr val="accent1">
                    <a:lumMod val="75000"/>
                  </a:schemeClr>
                </a:solidFill>
                <a:latin typeface="Dosis" panose="020B0604020202020204" charset="0"/>
              </a:rPr>
              <a:t>business</a:t>
            </a:r>
            <a:r>
              <a:rPr lang="en-US" sz="1800" dirty="0">
                <a:solidFill>
                  <a:schemeClr val="accent1">
                    <a:lumMod val="75000"/>
                  </a:schemeClr>
                </a:solidFill>
                <a:latin typeface="Dosis" panose="020B0604020202020204" charset="0"/>
              </a:rPr>
              <a:t> days from the claim denial date.</a:t>
            </a:r>
          </a:p>
        </p:txBody>
      </p:sp>
      <p:sp>
        <p:nvSpPr>
          <p:cNvPr id="6" name="TextBox 5"/>
          <p:cNvSpPr txBox="1"/>
          <p:nvPr/>
        </p:nvSpPr>
        <p:spPr>
          <a:xfrm>
            <a:off x="173680" y="2847738"/>
            <a:ext cx="3997037" cy="677108"/>
          </a:xfrm>
          <a:prstGeom prst="rect">
            <a:avLst/>
          </a:prstGeom>
          <a:noFill/>
        </p:spPr>
        <p:txBody>
          <a:bodyPr wrap="square" rtlCol="0">
            <a:spAutoFit/>
          </a:bodyPr>
          <a:lstStyle/>
          <a:p>
            <a:pPr algn="ctr"/>
            <a:r>
              <a:rPr lang="en-US" sz="2000" b="1" dirty="0">
                <a:solidFill>
                  <a:schemeClr val="accent1">
                    <a:lumMod val="75000"/>
                  </a:schemeClr>
                </a:solidFill>
                <a:latin typeface="Dosis" panose="020B0604020202020204" charset="0"/>
              </a:rPr>
              <a:t>Fax</a:t>
            </a:r>
            <a:r>
              <a:rPr lang="en-US" sz="2000" dirty="0">
                <a:solidFill>
                  <a:schemeClr val="accent1">
                    <a:lumMod val="75000"/>
                  </a:schemeClr>
                </a:solidFill>
                <a:latin typeface="Dosis" panose="020B0604020202020204" charset="0"/>
              </a:rPr>
              <a:t> </a:t>
            </a:r>
          </a:p>
          <a:p>
            <a:pPr algn="ctr"/>
            <a:r>
              <a:rPr lang="en-US" sz="1800" b="1" dirty="0">
                <a:solidFill>
                  <a:srgbClr val="FFC000"/>
                </a:solidFill>
                <a:latin typeface="Dosis" panose="020B0604020202020204" charset="0"/>
              </a:rPr>
              <a:t>562-766-2007</a:t>
            </a:r>
            <a:r>
              <a:rPr lang="en-US" sz="1800" dirty="0">
                <a:solidFill>
                  <a:srgbClr val="FFC000"/>
                </a:solidFill>
                <a:latin typeface="Dosis" panose="020B0604020202020204" charset="0"/>
              </a:rPr>
              <a:t> </a:t>
            </a:r>
          </a:p>
        </p:txBody>
      </p:sp>
      <p:sp>
        <p:nvSpPr>
          <p:cNvPr id="7" name="TextBox 6"/>
          <p:cNvSpPr txBox="1"/>
          <p:nvPr/>
        </p:nvSpPr>
        <p:spPr>
          <a:xfrm>
            <a:off x="4987834" y="2500769"/>
            <a:ext cx="3826323" cy="1661993"/>
          </a:xfrm>
          <a:prstGeom prst="rect">
            <a:avLst/>
          </a:prstGeom>
          <a:noFill/>
        </p:spPr>
        <p:txBody>
          <a:bodyPr wrap="square" rtlCol="0">
            <a:spAutoFit/>
          </a:bodyPr>
          <a:lstStyle/>
          <a:p>
            <a:pPr algn="ctr"/>
            <a:endParaRPr lang="en-US" sz="1800" dirty="0">
              <a:solidFill>
                <a:schemeClr val="bg2"/>
              </a:solidFill>
              <a:latin typeface="Dosis" panose="020B0604020202020204" charset="0"/>
            </a:endParaRPr>
          </a:p>
          <a:p>
            <a:pPr lvl="2" algn="ctr"/>
            <a:r>
              <a:rPr lang="en-US" sz="2000" b="1" dirty="0">
                <a:solidFill>
                  <a:schemeClr val="accent1">
                    <a:lumMod val="75000"/>
                  </a:schemeClr>
                </a:solidFill>
                <a:latin typeface="Dosis" panose="020B0604020202020204" charset="0"/>
              </a:rPr>
              <a:t>Mail</a:t>
            </a:r>
            <a:r>
              <a:rPr lang="en-US" sz="2000" dirty="0">
                <a:solidFill>
                  <a:schemeClr val="accent1">
                    <a:lumMod val="75000"/>
                  </a:schemeClr>
                </a:solidFill>
                <a:latin typeface="Dosis" panose="020B0604020202020204" charset="0"/>
              </a:rPr>
              <a:t> </a:t>
            </a:r>
          </a:p>
          <a:p>
            <a:pPr lvl="2" algn="ctr"/>
            <a:r>
              <a:rPr lang="en-US" sz="1600" b="1" dirty="0">
                <a:solidFill>
                  <a:srgbClr val="92D050"/>
                </a:solidFill>
                <a:latin typeface="Dosis" panose="020B0604020202020204" charset="0"/>
              </a:rPr>
              <a:t>CMSP – Advanced Medical Management, Inc.</a:t>
            </a:r>
          </a:p>
          <a:p>
            <a:pPr algn="ctr"/>
            <a:r>
              <a:rPr lang="en-US" sz="1600" b="1" dirty="0">
                <a:solidFill>
                  <a:srgbClr val="92D050"/>
                </a:solidFill>
                <a:latin typeface="Dosis" panose="020B0604020202020204" charset="0"/>
              </a:rPr>
              <a:t>Attn: Claims Department</a:t>
            </a:r>
          </a:p>
          <a:p>
            <a:pPr algn="ctr"/>
            <a:r>
              <a:rPr lang="en-US" sz="1600" b="1" dirty="0">
                <a:solidFill>
                  <a:srgbClr val="92D050"/>
                </a:solidFill>
                <a:latin typeface="Dosis" panose="020B0604020202020204" charset="0"/>
              </a:rPr>
              <a:t>5000 Airport Plaza Drive, Suite 150</a:t>
            </a:r>
          </a:p>
          <a:p>
            <a:pPr algn="ctr"/>
            <a:r>
              <a:rPr lang="en-US" sz="1600" b="1" dirty="0">
                <a:solidFill>
                  <a:srgbClr val="92D050"/>
                </a:solidFill>
                <a:latin typeface="Dosis" panose="020B0604020202020204" charset="0"/>
              </a:rPr>
              <a:t>Long Beach, CA 90815-1260</a:t>
            </a:r>
          </a:p>
        </p:txBody>
      </p:sp>
      <p:sp>
        <p:nvSpPr>
          <p:cNvPr id="8" name="TextBox 7"/>
          <p:cNvSpPr txBox="1"/>
          <p:nvPr/>
        </p:nvSpPr>
        <p:spPr>
          <a:xfrm>
            <a:off x="4039098" y="3117278"/>
            <a:ext cx="459417" cy="369332"/>
          </a:xfrm>
          <a:prstGeom prst="rect">
            <a:avLst/>
          </a:prstGeom>
          <a:noFill/>
        </p:spPr>
        <p:txBody>
          <a:bodyPr wrap="square" rtlCol="0">
            <a:spAutoFit/>
          </a:bodyPr>
          <a:lstStyle/>
          <a:p>
            <a:r>
              <a:rPr lang="en-US" sz="1800" b="1" dirty="0">
                <a:solidFill>
                  <a:schemeClr val="accent1">
                    <a:lumMod val="75000"/>
                  </a:schemeClr>
                </a:solidFill>
                <a:latin typeface="Dosis" panose="020B0604020202020204" charset="0"/>
              </a:rPr>
              <a:t>or</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6070" y="4729499"/>
            <a:ext cx="1552506" cy="414001"/>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525" y="4729499"/>
            <a:ext cx="1679522" cy="399600"/>
          </a:xfrm>
          <a:prstGeom prst="rect">
            <a:avLst/>
          </a:prstGeom>
        </p:spPr>
      </p:pic>
    </p:spTree>
    <p:extLst>
      <p:ext uri="{BB962C8B-B14F-4D97-AF65-F5344CB8AC3E}">
        <p14:creationId xmlns:p14="http://schemas.microsoft.com/office/powerpoint/2010/main" val="42826541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dirty="0"/>
          </a:p>
        </p:txBody>
      </p:sp>
      <p:sp>
        <p:nvSpPr>
          <p:cNvPr id="3" name="Slide Number Placeholder 2"/>
          <p:cNvSpPr>
            <a:spLocks noGrp="1"/>
          </p:cNvSpPr>
          <p:nvPr>
            <p:ph type="sldNum" idx="12"/>
          </p:nvPr>
        </p:nvSpPr>
        <p:spPr>
          <a:xfrm>
            <a:off x="-75" y="1965272"/>
            <a:ext cx="669600" cy="1723500"/>
          </a:xfrm>
        </p:spPr>
        <p:txBody>
          <a:bodyPr/>
          <a:lstStyle/>
          <a:p>
            <a:pPr marL="0" lvl="0" indent="0" algn="ctr" rtl="0">
              <a:spcBef>
                <a:spcPts val="0"/>
              </a:spcBef>
              <a:spcAft>
                <a:spcPts val="0"/>
              </a:spcAft>
              <a:buNone/>
            </a:pPr>
            <a:fld id="{00000000-1234-1234-1234-123412341234}" type="slidenum">
              <a:rPr lang="en" smtClean="0">
                <a:solidFill>
                  <a:srgbClr val="00B0F0"/>
                </a:solidFill>
              </a:rPr>
              <a:t>38</a:t>
            </a:fld>
            <a:endParaRPr lang="en" dirty="0">
              <a:solidFill>
                <a:srgbClr val="00B0F0"/>
              </a:solidFill>
            </a:endParaRPr>
          </a:p>
        </p:txBody>
      </p:sp>
      <p:sp>
        <p:nvSpPr>
          <p:cNvPr id="6" name="Rectangle 5"/>
          <p:cNvSpPr/>
          <p:nvPr/>
        </p:nvSpPr>
        <p:spPr>
          <a:xfrm>
            <a:off x="0" y="0"/>
            <a:ext cx="9144000" cy="30822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1948728" y="962660"/>
            <a:ext cx="5246543" cy="1631216"/>
          </a:xfrm>
          <a:prstGeom prst="rect">
            <a:avLst/>
          </a:prstGeom>
          <a:noFill/>
        </p:spPr>
        <p:txBody>
          <a:bodyPr wrap="square" rtlCol="0">
            <a:spAutoFit/>
          </a:bodyPr>
          <a:lstStyle/>
          <a:p>
            <a:pPr algn="ctr"/>
            <a:r>
              <a:rPr lang="en-US" sz="5000" b="1" dirty="0">
                <a:solidFill>
                  <a:schemeClr val="bg1"/>
                </a:solidFill>
                <a:latin typeface="Dosis" panose="020B0604020202020204" charset="0"/>
              </a:rPr>
              <a:t>Path to Health Important Contacts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6070" y="4729499"/>
            <a:ext cx="1552506" cy="41400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 y="4743900"/>
            <a:ext cx="1679522" cy="399600"/>
          </a:xfrm>
          <a:prstGeom prst="rect">
            <a:avLst/>
          </a:prstGeom>
        </p:spPr>
      </p:pic>
    </p:spTree>
    <p:extLst>
      <p:ext uri="{BB962C8B-B14F-4D97-AF65-F5344CB8AC3E}">
        <p14:creationId xmlns:p14="http://schemas.microsoft.com/office/powerpoint/2010/main" val="5864288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5" name="Rectangle 4"/>
          <p:cNvSpPr/>
          <p:nvPr/>
        </p:nvSpPr>
        <p:spPr>
          <a:xfrm>
            <a:off x="0" y="0"/>
            <a:ext cx="669525" cy="1140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 name="Google Shape;307;p29"/>
          <p:cNvSpPr txBox="1">
            <a:spLocks noGrp="1"/>
          </p:cNvSpPr>
          <p:nvPr>
            <p:ph type="title"/>
          </p:nvPr>
        </p:nvSpPr>
        <p:spPr>
          <a:xfrm>
            <a:off x="844425" y="5598"/>
            <a:ext cx="7904720"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dirty="0">
                <a:solidFill>
                  <a:srgbClr val="00B0F0"/>
                </a:solidFill>
              </a:rPr>
              <a:t>Key Websites </a:t>
            </a:r>
            <a:endParaRPr sz="4000" dirty="0">
              <a:solidFill>
                <a:srgbClr val="00B0F0"/>
              </a:solidFill>
            </a:endParaRPr>
          </a:p>
        </p:txBody>
      </p:sp>
      <p:sp>
        <p:nvSpPr>
          <p:cNvPr id="312" name="Google Shape;312;p29"/>
          <p:cNvSpPr txBox="1">
            <a:spLocks noGrp="1"/>
          </p:cNvSpPr>
          <p:nvPr>
            <p:ph type="body" idx="2"/>
          </p:nvPr>
        </p:nvSpPr>
        <p:spPr>
          <a:xfrm>
            <a:off x="1893088" y="1085416"/>
            <a:ext cx="5932085" cy="3034146"/>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US" sz="2500" dirty="0">
                <a:solidFill>
                  <a:schemeClr val="accent1">
                    <a:lumMod val="75000"/>
                  </a:schemeClr>
                </a:solidFill>
                <a:latin typeface="Dosis" panose="020B0604020202020204" charset="0"/>
              </a:rPr>
              <a:t>For more information regarding the Path to Health Program, visit:</a:t>
            </a:r>
          </a:p>
          <a:p>
            <a:pPr marL="0" lvl="0" indent="0" algn="ctr" rtl="0">
              <a:spcBef>
                <a:spcPts val="600"/>
              </a:spcBef>
              <a:spcAft>
                <a:spcPts val="0"/>
              </a:spcAft>
              <a:buNone/>
            </a:pPr>
            <a:endParaRPr lang="en-US" sz="2500" dirty="0">
              <a:solidFill>
                <a:schemeClr val="accent1">
                  <a:lumMod val="75000"/>
                </a:schemeClr>
              </a:solidFill>
              <a:latin typeface="Dosis" panose="020B0604020202020204" charset="0"/>
            </a:endParaRPr>
          </a:p>
          <a:p>
            <a:pPr marL="0" lvl="0" indent="0" algn="ctr" rtl="0">
              <a:spcBef>
                <a:spcPts val="600"/>
              </a:spcBef>
              <a:spcAft>
                <a:spcPts val="0"/>
              </a:spcAft>
              <a:buNone/>
            </a:pPr>
            <a:r>
              <a:rPr lang="en-US" sz="2500" dirty="0">
                <a:solidFill>
                  <a:schemeClr val="accent1">
                    <a:lumMod val="75000"/>
                  </a:schemeClr>
                </a:solidFill>
                <a:latin typeface="Dosis" panose="020B0604020202020204" charset="0"/>
                <a:hlinkClick r:id="rId3"/>
              </a:rPr>
              <a:t>www.caminoalasalud.org</a:t>
            </a:r>
            <a:r>
              <a:rPr lang="en-US" sz="2500" dirty="0">
                <a:solidFill>
                  <a:schemeClr val="accent1">
                    <a:lumMod val="75000"/>
                  </a:schemeClr>
                </a:solidFill>
                <a:latin typeface="Dosis" panose="020B0604020202020204" charset="0"/>
              </a:rPr>
              <a:t> </a:t>
            </a:r>
          </a:p>
          <a:p>
            <a:pPr marL="0" lvl="0" indent="0" algn="ctr" rtl="0">
              <a:spcBef>
                <a:spcPts val="600"/>
              </a:spcBef>
              <a:spcAft>
                <a:spcPts val="0"/>
              </a:spcAft>
              <a:buNone/>
            </a:pPr>
            <a:r>
              <a:rPr lang="en-US" sz="2500" dirty="0">
                <a:solidFill>
                  <a:schemeClr val="accent1">
                    <a:lumMod val="75000"/>
                  </a:schemeClr>
                </a:solidFill>
                <a:latin typeface="Dosis" panose="020B0604020202020204" charset="0"/>
                <a:hlinkClick r:id="rId4"/>
              </a:rPr>
              <a:t>www.mypathtohealth.org</a:t>
            </a:r>
            <a:endParaRPr lang="en-US" sz="2500" dirty="0">
              <a:solidFill>
                <a:schemeClr val="accent1">
                  <a:lumMod val="75000"/>
                </a:schemeClr>
              </a:solidFill>
              <a:latin typeface="Dosis" panose="020B0604020202020204" charset="0"/>
            </a:endParaRPr>
          </a:p>
          <a:p>
            <a:pPr marL="0" lvl="0" indent="0" algn="ctr">
              <a:buNone/>
            </a:pPr>
            <a:r>
              <a:rPr lang="en-US" sz="2400" dirty="0">
                <a:latin typeface="Dosis" panose="020B0604020202020204" charset="0"/>
                <a:hlinkClick r:id="rId5"/>
              </a:rPr>
              <a:t>https://pathtohealth.amm.cc</a:t>
            </a:r>
            <a:endParaRPr lang="en-US" sz="2400" dirty="0">
              <a:latin typeface="Dosis" panose="020B0604020202020204" charset="0"/>
            </a:endParaRPr>
          </a:p>
          <a:p>
            <a:pPr marL="0" lvl="0" indent="0" algn="ctr">
              <a:buNone/>
            </a:pPr>
            <a:endParaRPr lang="en-US" sz="2400" b="1" dirty="0">
              <a:solidFill>
                <a:srgbClr val="FFC000"/>
              </a:solidFill>
              <a:latin typeface="Dosis" panose="020B0604020202020204" charset="0"/>
            </a:endParaRPr>
          </a:p>
          <a:p>
            <a:pPr marL="0" lvl="0" indent="0" algn="ctr" rtl="0">
              <a:spcBef>
                <a:spcPts val="600"/>
              </a:spcBef>
              <a:spcAft>
                <a:spcPts val="0"/>
              </a:spcAft>
              <a:buNone/>
            </a:pPr>
            <a:endParaRPr lang="en-US" sz="2000" b="1" dirty="0">
              <a:solidFill>
                <a:srgbClr val="FFC000"/>
              </a:solidFill>
              <a:latin typeface="Dosis" panose="020B0604020202020204" charset="0"/>
            </a:endParaRPr>
          </a:p>
          <a:p>
            <a:pPr marL="0" lvl="0" indent="0" algn="ctr" rtl="0">
              <a:spcBef>
                <a:spcPts val="600"/>
              </a:spcBef>
              <a:spcAft>
                <a:spcPts val="0"/>
              </a:spcAft>
              <a:buNone/>
            </a:pPr>
            <a:endParaRPr lang="en-US" sz="2000" dirty="0">
              <a:solidFill>
                <a:schemeClr val="accent1">
                  <a:lumMod val="75000"/>
                </a:schemeClr>
              </a:solidFill>
              <a:latin typeface="Dosis" panose="020B0604020202020204" charset="0"/>
            </a:endParaRPr>
          </a:p>
          <a:p>
            <a:pPr marL="0" lvl="0" indent="0" algn="l" rtl="0">
              <a:spcBef>
                <a:spcPts val="600"/>
              </a:spcBef>
              <a:spcAft>
                <a:spcPts val="0"/>
              </a:spcAft>
              <a:buNone/>
            </a:pPr>
            <a:endParaRPr lang="en-US" sz="1600" dirty="0">
              <a:solidFill>
                <a:schemeClr val="accent1">
                  <a:lumMod val="75000"/>
                </a:schemeClr>
              </a:solidFill>
              <a:latin typeface="Dosis" panose="020B0604020202020204" charset="0"/>
            </a:endParaRPr>
          </a:p>
          <a:p>
            <a:pPr marL="0" lvl="0" indent="0">
              <a:buNone/>
            </a:pPr>
            <a:endParaRPr sz="1600" dirty="0">
              <a:solidFill>
                <a:schemeClr val="accent1">
                  <a:lumMod val="75000"/>
                </a:schemeClr>
              </a:solidFill>
              <a:latin typeface="Dosis" panose="020B0604020202020204" charset="0"/>
            </a:endParaRPr>
          </a:p>
        </p:txBody>
      </p:sp>
      <p:sp>
        <p:nvSpPr>
          <p:cNvPr id="314" name="Google Shape;314;p29"/>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39</a:t>
            </a:fld>
            <a:endParaRPr dirty="0"/>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66070" y="4729499"/>
            <a:ext cx="1552506" cy="414001"/>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9525" y="4729499"/>
            <a:ext cx="1679522" cy="399600"/>
          </a:xfrm>
          <a:prstGeom prst="rect">
            <a:avLst/>
          </a:prstGeom>
        </p:spPr>
      </p:pic>
    </p:spTree>
    <p:extLst>
      <p:ext uri="{BB962C8B-B14F-4D97-AF65-F5344CB8AC3E}">
        <p14:creationId xmlns:p14="http://schemas.microsoft.com/office/powerpoint/2010/main" val="2726741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93" y="0"/>
            <a:ext cx="670618" cy="1140051"/>
          </a:xfrm>
          <a:prstGeom prst="rect">
            <a:avLst/>
          </a:prstGeom>
        </p:spPr>
      </p:pic>
      <p:sp>
        <p:nvSpPr>
          <p:cNvPr id="81" name="Google Shape;81;p13"/>
          <p:cNvSpPr txBox="1">
            <a:spLocks noGrp="1"/>
          </p:cNvSpPr>
          <p:nvPr>
            <p:ph type="title"/>
          </p:nvPr>
        </p:nvSpPr>
        <p:spPr>
          <a:xfrm>
            <a:off x="844425" y="5598"/>
            <a:ext cx="3552600"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dirty="0">
                <a:solidFill>
                  <a:srgbClr val="00B0F0"/>
                </a:solidFill>
              </a:rPr>
              <a:t>Q &amp; A Test</a:t>
            </a:r>
            <a:endParaRPr sz="4000" dirty="0">
              <a:solidFill>
                <a:srgbClr val="00B0F0"/>
              </a:solidFill>
            </a:endParaRPr>
          </a:p>
        </p:txBody>
      </p:sp>
      <p:sp>
        <p:nvSpPr>
          <p:cNvPr id="85" name="Google Shape;85;p13"/>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4</a:t>
            </a:fld>
            <a:endParaRPr dirty="0"/>
          </a:p>
        </p:txBody>
      </p:sp>
      <p:sp>
        <p:nvSpPr>
          <p:cNvPr id="9" name="Google Shape;72;p12"/>
          <p:cNvSpPr txBox="1">
            <a:spLocks/>
          </p:cNvSpPr>
          <p:nvPr/>
        </p:nvSpPr>
        <p:spPr>
          <a:xfrm>
            <a:off x="921380" y="516531"/>
            <a:ext cx="8197196" cy="474650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6000"/>
              <a:buFont typeface="Dosis"/>
              <a:buNone/>
              <a:defRPr sz="6000" b="0" i="0" u="none" strike="noStrike" cap="none">
                <a:solidFill>
                  <a:srgbClr val="FFFFFF"/>
                </a:solidFill>
                <a:latin typeface="Dosis"/>
                <a:ea typeface="Dosis"/>
                <a:cs typeface="Dosis"/>
                <a:sym typeface="Dosis"/>
              </a:defRPr>
            </a:lvl1pPr>
            <a:lvl2pPr marR="0" lvl="1" algn="l" rtl="0">
              <a:lnSpc>
                <a:spcPct val="100000"/>
              </a:lnSpc>
              <a:spcBef>
                <a:spcPts val="0"/>
              </a:spcBef>
              <a:spcAft>
                <a:spcPts val="0"/>
              </a:spcAft>
              <a:buClr>
                <a:srgbClr val="FFFFFF"/>
              </a:buClr>
              <a:buSzPts val="6000"/>
              <a:buFont typeface="Dosis"/>
              <a:buNone/>
              <a:defRPr sz="6000" b="0" i="0" u="none" strike="noStrike" cap="none">
                <a:solidFill>
                  <a:srgbClr val="FFFFFF"/>
                </a:solidFill>
                <a:latin typeface="Dosis"/>
                <a:ea typeface="Dosis"/>
                <a:cs typeface="Dosis"/>
                <a:sym typeface="Dosis"/>
              </a:defRPr>
            </a:lvl2pPr>
            <a:lvl3pPr marR="0" lvl="2" algn="l" rtl="0">
              <a:lnSpc>
                <a:spcPct val="100000"/>
              </a:lnSpc>
              <a:spcBef>
                <a:spcPts val="0"/>
              </a:spcBef>
              <a:spcAft>
                <a:spcPts val="0"/>
              </a:spcAft>
              <a:buClr>
                <a:srgbClr val="FFFFFF"/>
              </a:buClr>
              <a:buSzPts val="6000"/>
              <a:buFont typeface="Dosis"/>
              <a:buNone/>
              <a:defRPr sz="6000" b="0" i="0" u="none" strike="noStrike" cap="none">
                <a:solidFill>
                  <a:srgbClr val="FFFFFF"/>
                </a:solidFill>
                <a:latin typeface="Dosis"/>
                <a:ea typeface="Dosis"/>
                <a:cs typeface="Dosis"/>
                <a:sym typeface="Dosis"/>
              </a:defRPr>
            </a:lvl3pPr>
            <a:lvl4pPr marR="0" lvl="3" algn="l" rtl="0">
              <a:lnSpc>
                <a:spcPct val="100000"/>
              </a:lnSpc>
              <a:spcBef>
                <a:spcPts val="0"/>
              </a:spcBef>
              <a:spcAft>
                <a:spcPts val="0"/>
              </a:spcAft>
              <a:buClr>
                <a:srgbClr val="FFFFFF"/>
              </a:buClr>
              <a:buSzPts val="6000"/>
              <a:buFont typeface="Dosis"/>
              <a:buNone/>
              <a:defRPr sz="6000" b="0" i="0" u="none" strike="noStrike" cap="none">
                <a:solidFill>
                  <a:srgbClr val="FFFFFF"/>
                </a:solidFill>
                <a:latin typeface="Dosis"/>
                <a:ea typeface="Dosis"/>
                <a:cs typeface="Dosis"/>
                <a:sym typeface="Dosis"/>
              </a:defRPr>
            </a:lvl4pPr>
            <a:lvl5pPr marR="0" lvl="4" algn="l" rtl="0">
              <a:lnSpc>
                <a:spcPct val="100000"/>
              </a:lnSpc>
              <a:spcBef>
                <a:spcPts val="0"/>
              </a:spcBef>
              <a:spcAft>
                <a:spcPts val="0"/>
              </a:spcAft>
              <a:buClr>
                <a:srgbClr val="FFFFFF"/>
              </a:buClr>
              <a:buSzPts val="6000"/>
              <a:buFont typeface="Dosis"/>
              <a:buNone/>
              <a:defRPr sz="6000" b="0" i="0" u="none" strike="noStrike" cap="none">
                <a:solidFill>
                  <a:srgbClr val="FFFFFF"/>
                </a:solidFill>
                <a:latin typeface="Dosis"/>
                <a:ea typeface="Dosis"/>
                <a:cs typeface="Dosis"/>
                <a:sym typeface="Dosis"/>
              </a:defRPr>
            </a:lvl5pPr>
            <a:lvl6pPr marR="0" lvl="5" algn="l" rtl="0">
              <a:lnSpc>
                <a:spcPct val="100000"/>
              </a:lnSpc>
              <a:spcBef>
                <a:spcPts val="0"/>
              </a:spcBef>
              <a:spcAft>
                <a:spcPts val="0"/>
              </a:spcAft>
              <a:buClr>
                <a:srgbClr val="FFFFFF"/>
              </a:buClr>
              <a:buSzPts val="6000"/>
              <a:buFont typeface="Dosis"/>
              <a:buNone/>
              <a:defRPr sz="6000" b="0" i="0" u="none" strike="noStrike" cap="none">
                <a:solidFill>
                  <a:srgbClr val="FFFFFF"/>
                </a:solidFill>
                <a:latin typeface="Dosis"/>
                <a:ea typeface="Dosis"/>
                <a:cs typeface="Dosis"/>
                <a:sym typeface="Dosis"/>
              </a:defRPr>
            </a:lvl6pPr>
            <a:lvl7pPr marR="0" lvl="6" algn="l" rtl="0">
              <a:lnSpc>
                <a:spcPct val="100000"/>
              </a:lnSpc>
              <a:spcBef>
                <a:spcPts val="0"/>
              </a:spcBef>
              <a:spcAft>
                <a:spcPts val="0"/>
              </a:spcAft>
              <a:buClr>
                <a:srgbClr val="FFFFFF"/>
              </a:buClr>
              <a:buSzPts val="6000"/>
              <a:buFont typeface="Dosis"/>
              <a:buNone/>
              <a:defRPr sz="6000" b="0" i="0" u="none" strike="noStrike" cap="none">
                <a:solidFill>
                  <a:srgbClr val="FFFFFF"/>
                </a:solidFill>
                <a:latin typeface="Dosis"/>
                <a:ea typeface="Dosis"/>
                <a:cs typeface="Dosis"/>
                <a:sym typeface="Dosis"/>
              </a:defRPr>
            </a:lvl7pPr>
            <a:lvl8pPr marR="0" lvl="7" algn="l" rtl="0">
              <a:lnSpc>
                <a:spcPct val="100000"/>
              </a:lnSpc>
              <a:spcBef>
                <a:spcPts val="0"/>
              </a:spcBef>
              <a:spcAft>
                <a:spcPts val="0"/>
              </a:spcAft>
              <a:buClr>
                <a:srgbClr val="FFFFFF"/>
              </a:buClr>
              <a:buSzPts val="6000"/>
              <a:buFont typeface="Dosis"/>
              <a:buNone/>
              <a:defRPr sz="6000" b="0" i="0" u="none" strike="noStrike" cap="none">
                <a:solidFill>
                  <a:srgbClr val="FFFFFF"/>
                </a:solidFill>
                <a:latin typeface="Dosis"/>
                <a:ea typeface="Dosis"/>
                <a:cs typeface="Dosis"/>
                <a:sym typeface="Dosis"/>
              </a:defRPr>
            </a:lvl8pPr>
            <a:lvl9pPr marR="0" lvl="8" algn="l" rtl="0">
              <a:lnSpc>
                <a:spcPct val="100000"/>
              </a:lnSpc>
              <a:spcBef>
                <a:spcPts val="0"/>
              </a:spcBef>
              <a:spcAft>
                <a:spcPts val="0"/>
              </a:spcAft>
              <a:buClr>
                <a:srgbClr val="FFFFFF"/>
              </a:buClr>
              <a:buSzPts val="6000"/>
              <a:buFont typeface="Dosis"/>
              <a:buNone/>
              <a:defRPr sz="6000" b="0" i="0" u="none" strike="noStrike" cap="none">
                <a:solidFill>
                  <a:srgbClr val="FFFFFF"/>
                </a:solidFill>
                <a:latin typeface="Dosis"/>
                <a:ea typeface="Dosis"/>
                <a:cs typeface="Dosis"/>
                <a:sym typeface="Dosis"/>
              </a:defRPr>
            </a:lvl9pPr>
          </a:lstStyle>
          <a:p>
            <a:endParaRPr lang="en-US" sz="1800" dirty="0">
              <a:solidFill>
                <a:schemeClr val="accent1">
                  <a:lumMod val="75000"/>
                </a:schemeClr>
              </a:solidFill>
            </a:endParaRPr>
          </a:p>
          <a:p>
            <a:endParaRPr lang="en-US" sz="1800" dirty="0">
              <a:solidFill>
                <a:schemeClr val="accent1">
                  <a:lumMod val="75000"/>
                </a:schemeClr>
              </a:solidFill>
            </a:endParaRPr>
          </a:p>
          <a:p>
            <a:endParaRPr lang="en-US" sz="1800" dirty="0">
              <a:solidFill>
                <a:schemeClr val="accent1">
                  <a:lumMod val="75000"/>
                </a:schemeClr>
              </a:solidFill>
            </a:endParaRPr>
          </a:p>
          <a:p>
            <a:endParaRPr lang="en-US" sz="1800" dirty="0">
              <a:solidFill>
                <a:schemeClr val="accent1">
                  <a:lumMod val="75000"/>
                </a:schemeClr>
              </a:solidFill>
            </a:endParaRPr>
          </a:p>
          <a:p>
            <a:endParaRPr lang="en-US" sz="1800" dirty="0">
              <a:solidFill>
                <a:schemeClr val="accent1">
                  <a:lumMod val="75000"/>
                </a:schemeClr>
              </a:solidFill>
            </a:endParaRPr>
          </a:p>
          <a:p>
            <a:endParaRPr lang="en-US" sz="1800" dirty="0">
              <a:solidFill>
                <a:schemeClr val="accent1">
                  <a:lumMod val="75000"/>
                </a:schemeClr>
              </a:solidFill>
            </a:endParaRPr>
          </a:p>
          <a:p>
            <a:endParaRPr lang="en-US" sz="1800" dirty="0">
              <a:solidFill>
                <a:schemeClr val="accent1">
                  <a:lumMod val="75000"/>
                </a:schemeClr>
              </a:solidFill>
            </a:endParaRPr>
          </a:p>
          <a:p>
            <a:endParaRPr lang="en-US" sz="1800" dirty="0">
              <a:solidFill>
                <a:schemeClr val="accent1">
                  <a:lumMod val="75000"/>
                </a:schemeClr>
              </a:solidFill>
            </a:endParaRPr>
          </a:p>
          <a:p>
            <a:endParaRPr lang="en-US" sz="1800" dirty="0">
              <a:solidFill>
                <a:schemeClr val="accent1">
                  <a:lumMod val="75000"/>
                </a:schemeClr>
              </a:solidFill>
            </a:endParaRPr>
          </a:p>
          <a:p>
            <a:endParaRPr lang="en-US" sz="1800" dirty="0">
              <a:solidFill>
                <a:schemeClr val="accent1">
                  <a:lumMod val="75000"/>
                </a:schemeClr>
              </a:solidFill>
            </a:endParaRPr>
          </a:p>
          <a:p>
            <a:endParaRPr lang="en-US" sz="1800" dirty="0">
              <a:solidFill>
                <a:schemeClr val="accent1">
                  <a:lumMod val="75000"/>
                </a:schemeClr>
              </a:solidFill>
            </a:endParaRPr>
          </a:p>
          <a:p>
            <a:endParaRPr lang="en-US" sz="1800" dirty="0">
              <a:solidFill>
                <a:schemeClr val="accent1">
                  <a:lumMod val="75000"/>
                </a:schemeClr>
              </a:solidFill>
            </a:endParaRPr>
          </a:p>
          <a:p>
            <a:endParaRPr lang="en-US" sz="1800" dirty="0">
              <a:solidFill>
                <a:schemeClr val="accent1">
                  <a:lumMod val="75000"/>
                </a:schemeClr>
              </a:solidFill>
            </a:endParaRPr>
          </a:p>
          <a:p>
            <a:endParaRPr lang="en-US" sz="1800" dirty="0">
              <a:solidFill>
                <a:schemeClr val="accent1">
                  <a:lumMod val="75000"/>
                </a:schemeClr>
              </a:solidFill>
            </a:endParaRPr>
          </a:p>
          <a:p>
            <a:endParaRPr lang="en-US" sz="1800" dirty="0">
              <a:solidFill>
                <a:schemeClr val="accent1">
                  <a:lumMod val="75000"/>
                </a:schemeClr>
              </a:solidFill>
            </a:endParaRPr>
          </a:p>
          <a:p>
            <a:endParaRPr lang="en-US" sz="1800" dirty="0">
              <a:solidFill>
                <a:schemeClr val="accent1">
                  <a:lumMod val="75000"/>
                </a:schemeClr>
              </a:solidFill>
            </a:endParaRPr>
          </a:p>
          <a:p>
            <a:endParaRPr lang="en-US" sz="1800" dirty="0">
              <a:solidFill>
                <a:schemeClr val="accent1">
                  <a:lumMod val="75000"/>
                </a:schemeClr>
              </a:solidFill>
            </a:endParaRPr>
          </a:p>
          <a:p>
            <a:endParaRPr lang="en-US" sz="1800" dirty="0">
              <a:solidFill>
                <a:schemeClr val="accent1">
                  <a:lumMod val="75000"/>
                </a:schemeClr>
              </a:solidFill>
            </a:endParaRPr>
          </a:p>
          <a:p>
            <a:endParaRPr lang="en-US" sz="1800" dirty="0">
              <a:solidFill>
                <a:schemeClr val="accent1">
                  <a:lumMod val="75000"/>
                </a:schemeClr>
              </a:solidFill>
            </a:endParaRPr>
          </a:p>
          <a:p>
            <a:endParaRPr lang="en-US" sz="1800" dirty="0">
              <a:solidFill>
                <a:schemeClr val="accent1">
                  <a:lumMod val="75000"/>
                </a:schemeClr>
              </a:solidFill>
            </a:endParaRPr>
          </a:p>
          <a:p>
            <a:endParaRPr lang="en-US" sz="1800" dirty="0">
              <a:solidFill>
                <a:schemeClr val="accent1">
                  <a:lumMod val="75000"/>
                </a:schemeClr>
              </a:solidFill>
            </a:endParaRPr>
          </a:p>
          <a:p>
            <a:endParaRPr lang="en-US" sz="1800" dirty="0">
              <a:solidFill>
                <a:schemeClr val="accent1">
                  <a:lumMod val="75000"/>
                </a:schemeClr>
              </a:solidFill>
            </a:endParaRPr>
          </a:p>
          <a:p>
            <a:endParaRPr lang="en-US" sz="1800" dirty="0">
              <a:solidFill>
                <a:schemeClr val="accent1">
                  <a:lumMod val="75000"/>
                </a:schemeClr>
              </a:solidFill>
            </a:endParaRPr>
          </a:p>
          <a:p>
            <a:endParaRPr lang="en-US" sz="1800" dirty="0">
              <a:solidFill>
                <a:schemeClr val="accent1">
                  <a:lumMod val="75000"/>
                </a:schemeClr>
              </a:solidFill>
            </a:endParaRPr>
          </a:p>
          <a:p>
            <a:endParaRPr lang="en-US" sz="1800" dirty="0">
              <a:solidFill>
                <a:schemeClr val="accent1">
                  <a:lumMod val="75000"/>
                </a:schemeClr>
              </a:solidFill>
            </a:endParaRPr>
          </a:p>
          <a:p>
            <a:endParaRPr lang="en-US" sz="1800" dirty="0">
              <a:solidFill>
                <a:schemeClr val="accent1">
                  <a:lumMod val="75000"/>
                </a:schemeClr>
              </a:solidFill>
            </a:endParaRPr>
          </a:p>
          <a:p>
            <a:endParaRPr lang="en-US" sz="2000" dirty="0">
              <a:solidFill>
                <a:schemeClr val="accent1">
                  <a:lumMod val="75000"/>
                </a:schemeClr>
              </a:solidFill>
            </a:endParaRPr>
          </a:p>
          <a:p>
            <a:endParaRPr lang="en-US" sz="2000" dirty="0">
              <a:solidFill>
                <a:schemeClr val="accent1">
                  <a:lumMod val="75000"/>
                </a:schemeClr>
              </a:solidFill>
            </a:endParaRPr>
          </a:p>
          <a:p>
            <a:r>
              <a:rPr lang="en-US" sz="2000" dirty="0">
                <a:solidFill>
                  <a:schemeClr val="accent1">
                    <a:lumMod val="75000"/>
                  </a:schemeClr>
                </a:solidFill>
              </a:rPr>
              <a:t>Using the Chat Box, please type in your name, the name of the Clinic you are representing and your email address.</a:t>
            </a:r>
          </a:p>
          <a:p>
            <a:endParaRPr lang="en-US" sz="2000" dirty="0">
              <a:solidFill>
                <a:schemeClr val="accent1">
                  <a:lumMod val="75000"/>
                </a:schemeClr>
              </a:solidFill>
            </a:endParaRPr>
          </a:p>
          <a:p>
            <a:r>
              <a:rPr lang="en-US" sz="2000" dirty="0">
                <a:solidFill>
                  <a:schemeClr val="accent1">
                    <a:lumMod val="75000"/>
                  </a:schemeClr>
                </a:solidFill>
              </a:rPr>
              <a:t>Please make sure to select the host, “</a:t>
            </a:r>
            <a:r>
              <a:rPr lang="en-US" sz="2000" b="1" dirty="0">
                <a:solidFill>
                  <a:schemeClr val="accent1">
                    <a:lumMod val="75000"/>
                  </a:schemeClr>
                </a:solidFill>
              </a:rPr>
              <a:t>Chris Salmon, HOST”</a:t>
            </a:r>
            <a:r>
              <a:rPr lang="en-US" sz="2000" i="1" dirty="0">
                <a:solidFill>
                  <a:schemeClr val="accent1">
                    <a:lumMod val="75000"/>
                  </a:schemeClr>
                </a:solidFill>
              </a:rPr>
              <a:t> </a:t>
            </a:r>
            <a:r>
              <a:rPr lang="en-US" sz="2000" dirty="0">
                <a:solidFill>
                  <a:schemeClr val="accent1">
                    <a:lumMod val="75000"/>
                  </a:schemeClr>
                </a:solidFill>
              </a:rPr>
              <a:t>, from the drop-down selection each time you send your Chat message. Let’s do a test run.</a:t>
            </a:r>
          </a:p>
          <a:p>
            <a:endParaRPr lang="en-US" sz="2400" b="1" dirty="0">
              <a:solidFill>
                <a:schemeClr val="accent1">
                  <a:lumMod val="75000"/>
                </a:schemeClr>
              </a:solidFill>
            </a:endParaRPr>
          </a:p>
          <a:p>
            <a:r>
              <a:rPr lang="en-US" sz="2400" b="1" dirty="0">
                <a:solidFill>
                  <a:schemeClr val="accent1">
                    <a:lumMod val="75000"/>
                  </a:schemeClr>
                </a:solidFill>
              </a:rPr>
              <a:t>For Example:</a:t>
            </a:r>
          </a:p>
          <a:p>
            <a:endParaRPr lang="en-US" sz="2400" dirty="0">
              <a:solidFill>
                <a:schemeClr val="accent1">
                  <a:lumMod val="75000"/>
                </a:schemeClr>
              </a:solidFill>
            </a:endParaRPr>
          </a:p>
          <a:p>
            <a:r>
              <a:rPr lang="en-US" sz="2000" dirty="0">
                <a:solidFill>
                  <a:schemeClr val="accent1">
                    <a:lumMod val="75000"/>
                  </a:schemeClr>
                </a:solidFill>
              </a:rPr>
              <a:t>Type &amp; Submit “Alison, ABC Clinic,  Alison</a:t>
            </a:r>
            <a:r>
              <a:rPr lang="en-US" sz="2000" dirty="0">
                <a:solidFill>
                  <a:schemeClr val="accent1">
                    <a:lumMod val="75000"/>
                  </a:schemeClr>
                </a:solidFill>
                <a:hlinkClick r:id="rId4"/>
              </a:rPr>
              <a:t>1@gmail.com</a:t>
            </a:r>
            <a:endParaRPr lang="en-US" sz="2000" dirty="0">
              <a:solidFill>
                <a:schemeClr val="accent1">
                  <a:lumMod val="75000"/>
                </a:schemeClr>
              </a:solidFill>
            </a:endParaRPr>
          </a:p>
          <a:p>
            <a:endParaRPr lang="en-US" sz="2000" dirty="0">
              <a:solidFill>
                <a:schemeClr val="accent1">
                  <a:lumMod val="75000"/>
                </a:schemeClr>
              </a:solidFill>
            </a:endParaRPr>
          </a:p>
          <a:p>
            <a:endParaRPr lang="en-US" sz="2000" dirty="0">
              <a:solidFill>
                <a:schemeClr val="accent1">
                  <a:lumMod val="75000"/>
                </a:schemeClr>
              </a:solidFill>
            </a:endParaRPr>
          </a:p>
          <a:p>
            <a:endParaRPr lang="en-US" sz="2000" dirty="0">
              <a:solidFill>
                <a:schemeClr val="accent1">
                  <a:lumMod val="75000"/>
                </a:schemeClr>
              </a:solidFill>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66070" y="4729499"/>
            <a:ext cx="1552506" cy="414001"/>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9525" y="4729499"/>
            <a:ext cx="1679522" cy="3996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5" name="Rectangle 4"/>
          <p:cNvSpPr/>
          <p:nvPr/>
        </p:nvSpPr>
        <p:spPr>
          <a:xfrm>
            <a:off x="0" y="0"/>
            <a:ext cx="669525" cy="1140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 name="Google Shape;307;p29"/>
          <p:cNvSpPr txBox="1">
            <a:spLocks noGrp="1"/>
          </p:cNvSpPr>
          <p:nvPr>
            <p:ph type="title"/>
          </p:nvPr>
        </p:nvSpPr>
        <p:spPr>
          <a:xfrm>
            <a:off x="844424" y="5598"/>
            <a:ext cx="8110389"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dirty="0">
                <a:solidFill>
                  <a:srgbClr val="00B0F0"/>
                </a:solidFill>
              </a:rPr>
              <a:t>Provider Materials Packet</a:t>
            </a:r>
            <a:endParaRPr sz="4000" dirty="0">
              <a:solidFill>
                <a:srgbClr val="00B0F0"/>
              </a:solidFill>
            </a:endParaRPr>
          </a:p>
        </p:txBody>
      </p:sp>
      <p:sp>
        <p:nvSpPr>
          <p:cNvPr id="312" name="Google Shape;312;p29"/>
          <p:cNvSpPr txBox="1">
            <a:spLocks noGrp="1"/>
          </p:cNvSpPr>
          <p:nvPr>
            <p:ph type="body" idx="2"/>
          </p:nvPr>
        </p:nvSpPr>
        <p:spPr>
          <a:xfrm>
            <a:off x="1051701" y="1140000"/>
            <a:ext cx="3560396" cy="1458156"/>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US" sz="2200" dirty="0">
                <a:solidFill>
                  <a:schemeClr val="accent1">
                    <a:lumMod val="75000"/>
                  </a:schemeClr>
                </a:solidFill>
                <a:latin typeface="Dosis" panose="020B0604020202020204" charset="0"/>
              </a:rPr>
              <a:t>A packet containing Path to Health related materials will be e-mailed to each of the sites upon joining the program</a:t>
            </a:r>
          </a:p>
          <a:p>
            <a:pPr marL="0" lvl="0" indent="0" algn="ctr" rtl="0">
              <a:spcBef>
                <a:spcPts val="600"/>
              </a:spcBef>
              <a:spcAft>
                <a:spcPts val="0"/>
              </a:spcAft>
              <a:buNone/>
            </a:pPr>
            <a:endParaRPr lang="en-US" sz="2500" b="1" dirty="0">
              <a:solidFill>
                <a:schemeClr val="accent1">
                  <a:lumMod val="75000"/>
                </a:schemeClr>
              </a:solidFill>
              <a:latin typeface="Dosis" panose="020B0604020202020204" charset="0"/>
            </a:endParaRPr>
          </a:p>
          <a:p>
            <a:pPr marL="0" lvl="0" indent="0" algn="ctr" rtl="0">
              <a:spcBef>
                <a:spcPts val="600"/>
              </a:spcBef>
              <a:spcAft>
                <a:spcPts val="0"/>
              </a:spcAft>
              <a:buNone/>
            </a:pPr>
            <a:endParaRPr lang="en-US" sz="2000" dirty="0">
              <a:solidFill>
                <a:schemeClr val="accent1">
                  <a:lumMod val="75000"/>
                </a:schemeClr>
              </a:solidFill>
              <a:latin typeface="Dosis" panose="020B0604020202020204" charset="0"/>
            </a:endParaRPr>
          </a:p>
          <a:p>
            <a:pPr marL="0" lvl="0" indent="0" algn="l" rtl="0">
              <a:spcBef>
                <a:spcPts val="600"/>
              </a:spcBef>
              <a:spcAft>
                <a:spcPts val="0"/>
              </a:spcAft>
              <a:buNone/>
            </a:pPr>
            <a:endParaRPr lang="en-US" sz="1600" dirty="0">
              <a:solidFill>
                <a:schemeClr val="accent1">
                  <a:lumMod val="75000"/>
                </a:schemeClr>
              </a:solidFill>
              <a:latin typeface="Dosis" panose="020B0604020202020204" charset="0"/>
            </a:endParaRPr>
          </a:p>
          <a:p>
            <a:pPr marL="0" lvl="0" indent="0">
              <a:buNone/>
            </a:pPr>
            <a:endParaRPr sz="1600" dirty="0">
              <a:solidFill>
                <a:schemeClr val="accent1">
                  <a:lumMod val="75000"/>
                </a:schemeClr>
              </a:solidFill>
              <a:latin typeface="Dosis" panose="020B0604020202020204" charset="0"/>
            </a:endParaRPr>
          </a:p>
        </p:txBody>
      </p:sp>
      <p:sp>
        <p:nvSpPr>
          <p:cNvPr id="314" name="Google Shape;314;p29"/>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40</a:t>
            </a:fld>
            <a:endParaRPr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6070" y="4729499"/>
            <a:ext cx="1552506" cy="41400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525" y="4729499"/>
            <a:ext cx="1679522" cy="399600"/>
          </a:xfrm>
          <a:prstGeom prst="rect">
            <a:avLst/>
          </a:prstGeom>
        </p:spPr>
      </p:pic>
      <p:sp>
        <p:nvSpPr>
          <p:cNvPr id="2" name="TextBox 1"/>
          <p:cNvSpPr txBox="1"/>
          <p:nvPr/>
        </p:nvSpPr>
        <p:spPr>
          <a:xfrm>
            <a:off x="908980" y="2840006"/>
            <a:ext cx="4135438" cy="1785104"/>
          </a:xfrm>
          <a:prstGeom prst="rect">
            <a:avLst/>
          </a:prstGeom>
          <a:noFill/>
        </p:spPr>
        <p:txBody>
          <a:bodyPr wrap="square" rtlCol="0">
            <a:spAutoFit/>
          </a:bodyPr>
          <a:lstStyle/>
          <a:p>
            <a:pPr lvl="0">
              <a:spcBef>
                <a:spcPts val="600"/>
              </a:spcBef>
            </a:pPr>
            <a:r>
              <a:rPr lang="en-US" sz="2000" b="1" dirty="0">
                <a:solidFill>
                  <a:schemeClr val="accent1">
                    <a:lumMod val="75000"/>
                  </a:schemeClr>
                </a:solidFill>
                <a:latin typeface="Dosis" panose="020B0604020202020204" charset="0"/>
              </a:rPr>
              <a:t>Included in the Packet:</a:t>
            </a:r>
          </a:p>
          <a:p>
            <a:pPr marL="285750" lvl="0" indent="-285750">
              <a:spcBef>
                <a:spcPts val="600"/>
              </a:spcBef>
              <a:buClr>
                <a:srgbClr val="FFC000"/>
              </a:buClr>
              <a:buFont typeface="Wingdings" panose="05000000000000000000" pitchFamily="2" charset="2"/>
              <a:buChar char="ü"/>
            </a:pPr>
            <a:r>
              <a:rPr lang="en-US" dirty="0">
                <a:solidFill>
                  <a:schemeClr val="accent1">
                    <a:lumMod val="75000"/>
                  </a:schemeClr>
                </a:solidFill>
                <a:latin typeface="Dosis" panose="020B0604020202020204" charset="0"/>
              </a:rPr>
              <a:t>A copy of the Member Guide</a:t>
            </a:r>
          </a:p>
          <a:p>
            <a:pPr marL="285750" lvl="0" indent="-285750">
              <a:spcBef>
                <a:spcPts val="600"/>
              </a:spcBef>
              <a:buClr>
                <a:srgbClr val="FFC000"/>
              </a:buClr>
              <a:buFont typeface="Wingdings" panose="05000000000000000000" pitchFamily="2" charset="2"/>
              <a:buChar char="ü"/>
            </a:pPr>
            <a:r>
              <a:rPr lang="en-US" dirty="0">
                <a:solidFill>
                  <a:schemeClr val="accent1">
                    <a:lumMod val="75000"/>
                  </a:schemeClr>
                </a:solidFill>
                <a:latin typeface="Dosis" panose="020B0604020202020204" charset="0"/>
              </a:rPr>
              <a:t>The Provider Operations Manual</a:t>
            </a:r>
          </a:p>
          <a:p>
            <a:pPr marL="285750" lvl="0" indent="-285750">
              <a:spcBef>
                <a:spcPts val="600"/>
              </a:spcBef>
              <a:buClr>
                <a:srgbClr val="FFC000"/>
              </a:buClr>
              <a:buFont typeface="Wingdings" panose="05000000000000000000" pitchFamily="2" charset="2"/>
              <a:buChar char="ü"/>
            </a:pPr>
            <a:r>
              <a:rPr lang="en-US" dirty="0">
                <a:solidFill>
                  <a:schemeClr val="accent1">
                    <a:lumMod val="75000"/>
                  </a:schemeClr>
                </a:solidFill>
                <a:latin typeface="Dosis" panose="020B0604020202020204" charset="0"/>
              </a:rPr>
              <a:t>The Path to Health Pre-Approved Procedure Code List</a:t>
            </a:r>
          </a:p>
          <a:p>
            <a:pPr marL="285750" lvl="0" indent="-285750">
              <a:spcBef>
                <a:spcPts val="600"/>
              </a:spcBef>
              <a:buClr>
                <a:srgbClr val="FFC000"/>
              </a:buClr>
              <a:buFont typeface="Wingdings" panose="05000000000000000000" pitchFamily="2" charset="2"/>
              <a:buChar char="ü"/>
            </a:pPr>
            <a:r>
              <a:rPr lang="en-US" dirty="0">
                <a:solidFill>
                  <a:schemeClr val="accent1">
                    <a:lumMod val="75000"/>
                  </a:schemeClr>
                </a:solidFill>
                <a:latin typeface="Dosis" panose="020B0604020202020204" charset="0"/>
              </a:rPr>
              <a:t>Additional Path to Health materials</a:t>
            </a:r>
          </a:p>
          <a:p>
            <a:endParaRPr lang="en-US" dirty="0"/>
          </a:p>
        </p:txBody>
      </p:sp>
      <p:pic>
        <p:nvPicPr>
          <p:cNvPr id="3" name="Picture 2"/>
          <p:cNvPicPr>
            <a:picLocks noChangeAspect="1"/>
          </p:cNvPicPr>
          <p:nvPr/>
        </p:nvPicPr>
        <p:blipFill>
          <a:blip r:embed="rId5"/>
          <a:stretch>
            <a:fillRect/>
          </a:stretch>
        </p:blipFill>
        <p:spPr>
          <a:xfrm>
            <a:off x="5476739" y="1077631"/>
            <a:ext cx="2865584" cy="3547479"/>
          </a:xfrm>
          <a:prstGeom prst="rect">
            <a:avLst/>
          </a:prstGeom>
        </p:spPr>
      </p:pic>
    </p:spTree>
    <p:extLst>
      <p:ext uri="{BB962C8B-B14F-4D97-AF65-F5344CB8AC3E}">
        <p14:creationId xmlns:p14="http://schemas.microsoft.com/office/powerpoint/2010/main" val="3192586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5" name="Rectangle 4"/>
          <p:cNvSpPr/>
          <p:nvPr/>
        </p:nvSpPr>
        <p:spPr>
          <a:xfrm>
            <a:off x="0" y="0"/>
            <a:ext cx="669525" cy="1140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 name="Google Shape;307;p29"/>
          <p:cNvSpPr txBox="1">
            <a:spLocks noGrp="1"/>
          </p:cNvSpPr>
          <p:nvPr>
            <p:ph type="title"/>
          </p:nvPr>
        </p:nvSpPr>
        <p:spPr>
          <a:xfrm>
            <a:off x="844425" y="5598"/>
            <a:ext cx="7904720"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dirty="0">
                <a:solidFill>
                  <a:srgbClr val="00B0F0"/>
                </a:solidFill>
              </a:rPr>
              <a:t>Important Contact Information</a:t>
            </a:r>
            <a:endParaRPr sz="4000" dirty="0">
              <a:solidFill>
                <a:srgbClr val="00B0F0"/>
              </a:solidFill>
            </a:endParaRPr>
          </a:p>
        </p:txBody>
      </p:sp>
      <p:sp>
        <p:nvSpPr>
          <p:cNvPr id="312" name="Google Shape;312;p29"/>
          <p:cNvSpPr txBox="1">
            <a:spLocks noGrp="1"/>
          </p:cNvSpPr>
          <p:nvPr>
            <p:ph type="body" idx="2"/>
          </p:nvPr>
        </p:nvSpPr>
        <p:spPr>
          <a:xfrm>
            <a:off x="1830742" y="1253836"/>
            <a:ext cx="5932085" cy="3034146"/>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US" sz="2000" b="1" dirty="0">
                <a:solidFill>
                  <a:schemeClr val="accent1">
                    <a:lumMod val="75000"/>
                  </a:schemeClr>
                </a:solidFill>
                <a:latin typeface="Dosis" panose="020B0604020202020204" charset="0"/>
              </a:rPr>
              <a:t>AMM Customer Service</a:t>
            </a:r>
          </a:p>
          <a:p>
            <a:pPr marL="0" lvl="0" indent="0" algn="ctr" rtl="0">
              <a:spcBef>
                <a:spcPts val="600"/>
              </a:spcBef>
              <a:spcAft>
                <a:spcPts val="0"/>
              </a:spcAft>
              <a:buNone/>
            </a:pPr>
            <a:r>
              <a:rPr lang="en-US" sz="2000" i="1" dirty="0">
                <a:solidFill>
                  <a:schemeClr val="accent1">
                    <a:lumMod val="75000"/>
                  </a:schemeClr>
                </a:solidFill>
                <a:latin typeface="Dosis" panose="020B0604020202020204" charset="0"/>
              </a:rPr>
              <a:t>CMSP /Path to Health Third Party Administrator</a:t>
            </a:r>
          </a:p>
          <a:p>
            <a:pPr marL="0" lvl="0" indent="0" algn="ctr">
              <a:buNone/>
            </a:pPr>
            <a:r>
              <a:rPr lang="en-US" sz="2000" b="1" dirty="0">
                <a:solidFill>
                  <a:srgbClr val="FFC000"/>
                </a:solidFill>
                <a:latin typeface="Dosis" panose="020B0604020202020204" charset="0"/>
              </a:rPr>
              <a:t>(877) 283-PATH (7284)</a:t>
            </a:r>
          </a:p>
          <a:p>
            <a:pPr marL="0" lvl="0" indent="0" algn="ctr">
              <a:buNone/>
            </a:pPr>
            <a:r>
              <a:rPr lang="en-US" sz="2000" dirty="0">
                <a:hlinkClick r:id="rId3"/>
              </a:rPr>
              <a:t>https://pathtohealth.amm.cc/Contact</a:t>
            </a:r>
            <a:endParaRPr lang="en-US" sz="2000" b="1" dirty="0">
              <a:solidFill>
                <a:srgbClr val="FFC000"/>
              </a:solidFill>
              <a:latin typeface="Dosis" panose="020B0604020202020204" charset="0"/>
            </a:endParaRPr>
          </a:p>
          <a:p>
            <a:pPr marL="0" lvl="0" indent="0" algn="ctr">
              <a:buNone/>
            </a:pPr>
            <a:endParaRPr lang="en-US" sz="2000" dirty="0">
              <a:solidFill>
                <a:schemeClr val="accent1">
                  <a:lumMod val="75000"/>
                </a:schemeClr>
              </a:solidFill>
              <a:latin typeface="Dosis" panose="020B0604020202020204" charset="0"/>
            </a:endParaRPr>
          </a:p>
          <a:p>
            <a:pPr marL="0" lvl="0" indent="0" algn="ctr" rtl="0">
              <a:spcBef>
                <a:spcPts val="600"/>
              </a:spcBef>
              <a:spcAft>
                <a:spcPts val="0"/>
              </a:spcAft>
              <a:buNone/>
            </a:pPr>
            <a:r>
              <a:rPr lang="en-US" sz="2000" b="1" dirty="0">
                <a:solidFill>
                  <a:schemeClr val="accent1">
                    <a:lumMod val="75000"/>
                  </a:schemeClr>
                </a:solidFill>
                <a:latin typeface="Dosis" panose="020B0604020202020204" charset="0"/>
              </a:rPr>
              <a:t>MedImpact Customer Service</a:t>
            </a:r>
          </a:p>
          <a:p>
            <a:pPr marL="0" lvl="0" indent="0" algn="ctr" rtl="0">
              <a:spcBef>
                <a:spcPts val="600"/>
              </a:spcBef>
              <a:spcAft>
                <a:spcPts val="0"/>
              </a:spcAft>
              <a:buNone/>
            </a:pPr>
            <a:r>
              <a:rPr lang="en-US" sz="2000" i="1" dirty="0">
                <a:solidFill>
                  <a:schemeClr val="accent1">
                    <a:lumMod val="75000"/>
                  </a:schemeClr>
                </a:solidFill>
                <a:latin typeface="Dosis" panose="020B0604020202020204" charset="0"/>
              </a:rPr>
              <a:t>Path to Health Pharmacy Services Administrator</a:t>
            </a:r>
          </a:p>
          <a:p>
            <a:pPr marL="0" lvl="0" indent="0" algn="ctr" rtl="0">
              <a:spcBef>
                <a:spcPts val="600"/>
              </a:spcBef>
              <a:spcAft>
                <a:spcPts val="0"/>
              </a:spcAft>
              <a:buNone/>
            </a:pPr>
            <a:r>
              <a:rPr lang="en-US" sz="2000" b="1" dirty="0">
                <a:solidFill>
                  <a:srgbClr val="FFC000"/>
                </a:solidFill>
                <a:latin typeface="Dosis" panose="020B0604020202020204" charset="0"/>
              </a:rPr>
              <a:t>(800) 788-2949</a:t>
            </a:r>
          </a:p>
          <a:p>
            <a:pPr marL="0" lvl="0" indent="0" algn="ctr" rtl="0">
              <a:spcBef>
                <a:spcPts val="600"/>
              </a:spcBef>
              <a:spcAft>
                <a:spcPts val="0"/>
              </a:spcAft>
              <a:buNone/>
            </a:pPr>
            <a:endParaRPr lang="en-US" sz="2000" dirty="0">
              <a:solidFill>
                <a:schemeClr val="accent1">
                  <a:lumMod val="75000"/>
                </a:schemeClr>
              </a:solidFill>
              <a:latin typeface="Dosis" panose="020B0604020202020204" charset="0"/>
            </a:endParaRPr>
          </a:p>
          <a:p>
            <a:pPr marL="0" lvl="0" indent="0" algn="l" rtl="0">
              <a:spcBef>
                <a:spcPts val="600"/>
              </a:spcBef>
              <a:spcAft>
                <a:spcPts val="0"/>
              </a:spcAft>
              <a:buNone/>
            </a:pPr>
            <a:endParaRPr lang="en-US" sz="1600" dirty="0">
              <a:solidFill>
                <a:schemeClr val="accent1">
                  <a:lumMod val="75000"/>
                </a:schemeClr>
              </a:solidFill>
              <a:latin typeface="Dosis" panose="020B0604020202020204" charset="0"/>
            </a:endParaRPr>
          </a:p>
          <a:p>
            <a:pPr marL="0" lvl="0" indent="0">
              <a:buNone/>
            </a:pPr>
            <a:endParaRPr sz="1600" dirty="0">
              <a:solidFill>
                <a:schemeClr val="accent1">
                  <a:lumMod val="75000"/>
                </a:schemeClr>
              </a:solidFill>
              <a:latin typeface="Dosis" panose="020B0604020202020204" charset="0"/>
            </a:endParaRPr>
          </a:p>
        </p:txBody>
      </p:sp>
      <p:sp>
        <p:nvSpPr>
          <p:cNvPr id="314" name="Google Shape;314;p29"/>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41</a:t>
            </a:fld>
            <a:endParaRPr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6070" y="4729499"/>
            <a:ext cx="1552506" cy="41400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525" y="4729499"/>
            <a:ext cx="1679522" cy="399600"/>
          </a:xfrm>
          <a:prstGeom prst="rect">
            <a:avLst/>
          </a:prstGeom>
        </p:spPr>
      </p:pic>
    </p:spTree>
    <p:extLst>
      <p:ext uri="{BB962C8B-B14F-4D97-AF65-F5344CB8AC3E}">
        <p14:creationId xmlns:p14="http://schemas.microsoft.com/office/powerpoint/2010/main" val="1935414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7" name="Rectangle 6"/>
          <p:cNvSpPr/>
          <p:nvPr/>
        </p:nvSpPr>
        <p:spPr>
          <a:xfrm>
            <a:off x="0" y="0"/>
            <a:ext cx="669525" cy="1140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8" name="Google Shape;328;p31"/>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42</a:t>
            </a:fld>
            <a:endParaRPr dirty="0"/>
          </a:p>
        </p:txBody>
      </p:sp>
      <p:sp>
        <p:nvSpPr>
          <p:cNvPr id="329" name="Google Shape;329;p31"/>
          <p:cNvSpPr txBox="1">
            <a:spLocks noGrp="1"/>
          </p:cNvSpPr>
          <p:nvPr>
            <p:ph type="title"/>
          </p:nvPr>
        </p:nvSpPr>
        <p:spPr>
          <a:xfrm>
            <a:off x="844425" y="5598"/>
            <a:ext cx="3552600"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dirty="0">
                <a:solidFill>
                  <a:srgbClr val="00B0F0"/>
                </a:solidFill>
              </a:rPr>
              <a:t>Q &amp; A</a:t>
            </a:r>
            <a:endParaRPr sz="4000" dirty="0">
              <a:solidFill>
                <a:srgbClr val="00B0F0"/>
              </a:solidFill>
            </a:endParaRPr>
          </a:p>
        </p:txBody>
      </p:sp>
      <p:sp>
        <p:nvSpPr>
          <p:cNvPr id="4" name="TextBox 3"/>
          <p:cNvSpPr txBox="1"/>
          <p:nvPr/>
        </p:nvSpPr>
        <p:spPr>
          <a:xfrm>
            <a:off x="844425" y="1239982"/>
            <a:ext cx="4606636" cy="1538883"/>
          </a:xfrm>
          <a:prstGeom prst="rect">
            <a:avLst/>
          </a:prstGeom>
          <a:noFill/>
        </p:spPr>
        <p:txBody>
          <a:bodyPr wrap="square" rtlCol="0">
            <a:spAutoFit/>
          </a:bodyPr>
          <a:lstStyle/>
          <a:p>
            <a:r>
              <a:rPr lang="en-US" sz="2000" dirty="0">
                <a:solidFill>
                  <a:schemeClr val="accent1">
                    <a:lumMod val="75000"/>
                  </a:schemeClr>
                </a:solidFill>
                <a:latin typeface="Dosis" panose="020B0604020202020204" charset="0"/>
              </a:rPr>
              <a:t>To ask a question, you will type your question into the “Chat” box in the lower right corner of the screen and click “Send” to </a:t>
            </a:r>
            <a:r>
              <a:rPr lang="en-US" sz="2000" b="1" dirty="0">
                <a:solidFill>
                  <a:schemeClr val="accent1">
                    <a:lumMod val="75000"/>
                  </a:schemeClr>
                </a:solidFill>
                <a:latin typeface="Dosis" panose="020B0604020202020204" charset="0"/>
              </a:rPr>
              <a:t>Chris Salmon</a:t>
            </a:r>
            <a:r>
              <a:rPr lang="en-US" sz="2000" dirty="0">
                <a:solidFill>
                  <a:schemeClr val="accent1">
                    <a:lumMod val="75000"/>
                  </a:schemeClr>
                </a:solidFill>
                <a:latin typeface="Dosis" panose="020B0604020202020204" charset="0"/>
              </a:rPr>
              <a:t>, </a:t>
            </a:r>
            <a:r>
              <a:rPr lang="en-US" sz="2000" b="1" dirty="0">
                <a:solidFill>
                  <a:schemeClr val="accent1">
                    <a:lumMod val="75000"/>
                  </a:schemeClr>
                </a:solidFill>
                <a:latin typeface="Dosis" panose="020B0604020202020204" charset="0"/>
              </a:rPr>
              <a:t>Host</a:t>
            </a:r>
            <a:r>
              <a:rPr lang="en-US" sz="2000" dirty="0">
                <a:solidFill>
                  <a:schemeClr val="accent1">
                    <a:lumMod val="75000"/>
                  </a:schemeClr>
                </a:solidFill>
                <a:latin typeface="Dosis" panose="020B0604020202020204" charset="0"/>
              </a:rPr>
              <a:t>. </a:t>
            </a:r>
          </a:p>
          <a:p>
            <a:endParaRPr lang="en-US" dirty="0">
              <a:solidFill>
                <a:schemeClr val="accent1">
                  <a:lumMod val="75000"/>
                </a:schemeClr>
              </a:solidFill>
            </a:endParaRPr>
          </a:p>
        </p:txBody>
      </p:sp>
      <p:pic>
        <p:nvPicPr>
          <p:cNvPr id="2054" name="Picture 6" descr="Image result for Ques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0739" y="1504228"/>
            <a:ext cx="2228850" cy="20478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6070" y="4729499"/>
            <a:ext cx="1552506" cy="414001"/>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4478" y="58822"/>
            <a:ext cx="1679522" cy="399600"/>
          </a:xfrm>
          <a:prstGeom prst="rect">
            <a:avLst/>
          </a:prstGeom>
        </p:spPr>
      </p:pic>
      <p:pic>
        <p:nvPicPr>
          <p:cNvPr id="11" name="Picture 10"/>
          <p:cNvPicPr>
            <a:picLocks noChangeAspect="1"/>
          </p:cNvPicPr>
          <p:nvPr/>
        </p:nvPicPr>
        <p:blipFill>
          <a:blip r:embed="rId6"/>
          <a:stretch>
            <a:fillRect/>
          </a:stretch>
        </p:blipFill>
        <p:spPr>
          <a:xfrm>
            <a:off x="967483" y="2672413"/>
            <a:ext cx="3883433" cy="1349416"/>
          </a:xfrm>
          <a:prstGeom prst="rect">
            <a:avLst/>
          </a:prstGeom>
          <a:ln>
            <a:solidFill>
              <a:schemeClr val="tx1"/>
            </a:solid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669525" cy="1140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465405" y="2291597"/>
            <a:ext cx="4531139" cy="1140000"/>
          </a:xfrm>
        </p:spPr>
        <p:txBody>
          <a:bodyPr/>
          <a:lstStyle/>
          <a:p>
            <a:pPr algn="ctr"/>
            <a:r>
              <a:rPr lang="en-US" sz="6000" b="1" dirty="0">
                <a:solidFill>
                  <a:srgbClr val="00B0F0"/>
                </a:solidFill>
              </a:rPr>
              <a:t>Thank you for Attending!</a:t>
            </a:r>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43</a:t>
            </a:fld>
            <a:endParaRPr lang="en"/>
          </a:p>
        </p:txBody>
      </p:sp>
      <p:pic>
        <p:nvPicPr>
          <p:cNvPr id="6" name="Picture 5"/>
          <p:cNvPicPr>
            <a:picLocks noChangeAspect="1"/>
          </p:cNvPicPr>
          <p:nvPr/>
        </p:nvPicPr>
        <p:blipFill>
          <a:blip r:embed="rId2"/>
          <a:stretch>
            <a:fillRect/>
          </a:stretch>
        </p:blipFill>
        <p:spPr>
          <a:xfrm>
            <a:off x="845350" y="4145798"/>
            <a:ext cx="1859104" cy="732968"/>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8997" y="3868228"/>
            <a:ext cx="2099395" cy="1140000"/>
          </a:xfrm>
          <a:prstGeom prst="rect">
            <a:avLst/>
          </a:prstGeom>
        </p:spPr>
      </p:pic>
    </p:spTree>
    <p:extLst>
      <p:ext uri="{BB962C8B-B14F-4D97-AF65-F5344CB8AC3E}">
        <p14:creationId xmlns:p14="http://schemas.microsoft.com/office/powerpoint/2010/main" val="3356617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6" name="Rectangle 5"/>
          <p:cNvSpPr/>
          <p:nvPr/>
        </p:nvSpPr>
        <p:spPr>
          <a:xfrm>
            <a:off x="0" y="0"/>
            <a:ext cx="669525" cy="1140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Google Shape;90;p14"/>
          <p:cNvSpPr txBox="1">
            <a:spLocks noGrp="1"/>
          </p:cNvSpPr>
          <p:nvPr>
            <p:ph type="title"/>
          </p:nvPr>
        </p:nvSpPr>
        <p:spPr>
          <a:xfrm>
            <a:off x="844424" y="1216877"/>
            <a:ext cx="7861093" cy="3254265"/>
          </a:xfrm>
          <a:prstGeom prst="rect">
            <a:avLst/>
          </a:prstGeom>
        </p:spPr>
        <p:txBody>
          <a:bodyPr spcFirstLastPara="1" wrap="square" lIns="91425" tIns="91425" rIns="91425" bIns="91425" anchor="t" anchorCtr="0">
            <a:noAutofit/>
          </a:bodyPr>
          <a:lstStyle/>
          <a:p>
            <a:pPr lvl="0" algn="ctr"/>
            <a:br>
              <a:rPr lang="en" sz="3000" dirty="0">
                <a:solidFill>
                  <a:schemeClr val="tx1"/>
                </a:solidFill>
              </a:rPr>
            </a:br>
            <a:r>
              <a:rPr lang="en" sz="2500" dirty="0">
                <a:solidFill>
                  <a:schemeClr val="accent1">
                    <a:lumMod val="75000"/>
                  </a:schemeClr>
                </a:solidFill>
              </a:rPr>
              <a:t>A recording of this training will be available on </a:t>
            </a:r>
            <a:r>
              <a:rPr lang="en-US" sz="2500" b="1" dirty="0">
                <a:solidFill>
                  <a:srgbClr val="92D050"/>
                </a:solidFill>
              </a:rPr>
              <a:t>August 15</a:t>
            </a:r>
            <a:r>
              <a:rPr lang="en-US" sz="2500" b="1" baseline="30000" dirty="0">
                <a:solidFill>
                  <a:srgbClr val="92D050"/>
                </a:solidFill>
              </a:rPr>
              <a:t>th</a:t>
            </a:r>
            <a:r>
              <a:rPr lang="en-US" sz="2500" b="1" dirty="0">
                <a:solidFill>
                  <a:srgbClr val="92D050"/>
                </a:solidFill>
              </a:rPr>
              <a:t> </a:t>
            </a:r>
            <a:r>
              <a:rPr lang="en" sz="2500" dirty="0">
                <a:solidFill>
                  <a:schemeClr val="accent1">
                    <a:lumMod val="75000"/>
                  </a:schemeClr>
                </a:solidFill>
              </a:rPr>
              <a:t>at </a:t>
            </a:r>
            <a:r>
              <a:rPr lang="en" sz="2500" dirty="0">
                <a:solidFill>
                  <a:schemeClr val="accent1">
                    <a:lumMod val="75000"/>
                  </a:schemeClr>
                </a:solidFill>
                <a:hlinkClick r:id="rId3"/>
              </a:rPr>
              <a:t>http://pathtohealth.amm.cc/Providers</a:t>
            </a:r>
            <a:r>
              <a:rPr lang="en" sz="2500" dirty="0">
                <a:solidFill>
                  <a:schemeClr val="accent1">
                    <a:lumMod val="75000"/>
                  </a:schemeClr>
                </a:solidFill>
              </a:rPr>
              <a:t> </a:t>
            </a:r>
            <a:br>
              <a:rPr lang="en" sz="2500" dirty="0">
                <a:solidFill>
                  <a:schemeClr val="accent1">
                    <a:lumMod val="75000"/>
                  </a:schemeClr>
                </a:solidFill>
              </a:rPr>
            </a:br>
            <a:br>
              <a:rPr lang="en" sz="2500" dirty="0">
                <a:solidFill>
                  <a:schemeClr val="accent1">
                    <a:lumMod val="75000"/>
                  </a:schemeClr>
                </a:solidFill>
              </a:rPr>
            </a:br>
            <a:r>
              <a:rPr lang="en-US" sz="2500" dirty="0">
                <a:solidFill>
                  <a:schemeClr val="accent1">
                    <a:lumMod val="75000"/>
                  </a:schemeClr>
                </a:solidFill>
              </a:rPr>
              <a:t>T</a:t>
            </a:r>
            <a:r>
              <a:rPr lang="en" sz="2500" dirty="0">
                <a:solidFill>
                  <a:schemeClr val="accent1">
                    <a:lumMod val="75000"/>
                  </a:schemeClr>
                </a:solidFill>
              </a:rPr>
              <a:t>o access the recording, </a:t>
            </a:r>
            <a:r>
              <a:rPr lang="en-US" sz="2500" dirty="0">
                <a:solidFill>
                  <a:schemeClr val="accent1">
                    <a:lumMod val="75000"/>
                  </a:schemeClr>
                </a:solidFill>
              </a:rPr>
              <a:t>please enter the </a:t>
            </a:r>
            <a:r>
              <a:rPr lang="en" sz="2500" dirty="0">
                <a:solidFill>
                  <a:schemeClr val="accent1">
                    <a:lumMod val="75000"/>
                  </a:schemeClr>
                </a:solidFill>
              </a:rPr>
              <a:t>password </a:t>
            </a:r>
            <a:r>
              <a:rPr lang="en-US" sz="2500" dirty="0">
                <a:solidFill>
                  <a:schemeClr val="accent1">
                    <a:lumMod val="75000"/>
                  </a:schemeClr>
                </a:solidFill>
              </a:rPr>
              <a:t>indicated on the website.</a:t>
            </a:r>
            <a:br>
              <a:rPr lang="en-US" sz="2500" dirty="0">
                <a:solidFill>
                  <a:schemeClr val="accent1">
                    <a:lumMod val="75000"/>
                  </a:schemeClr>
                </a:solidFill>
              </a:rPr>
            </a:br>
            <a:br>
              <a:rPr lang="en" sz="2500" dirty="0">
                <a:solidFill>
                  <a:schemeClr val="accent1">
                    <a:lumMod val="75000"/>
                  </a:schemeClr>
                </a:solidFill>
              </a:rPr>
            </a:br>
            <a:br>
              <a:rPr lang="en" sz="2500" dirty="0">
                <a:solidFill>
                  <a:schemeClr val="accent1">
                    <a:lumMod val="75000"/>
                  </a:schemeClr>
                </a:solidFill>
              </a:rPr>
            </a:br>
            <a:br>
              <a:rPr lang="en" sz="2500" dirty="0">
                <a:solidFill>
                  <a:srgbClr val="FF0000"/>
                </a:solidFill>
              </a:rPr>
            </a:br>
            <a:br>
              <a:rPr lang="en" sz="2500" dirty="0">
                <a:solidFill>
                  <a:srgbClr val="FF0000"/>
                </a:solidFill>
              </a:rPr>
            </a:br>
            <a:endParaRPr sz="3000" dirty="0">
              <a:solidFill>
                <a:srgbClr val="FF0000"/>
              </a:solidFill>
            </a:endParaRPr>
          </a:p>
        </p:txBody>
      </p:sp>
      <p:sp>
        <p:nvSpPr>
          <p:cNvPr id="92" name="Google Shape;92;p14"/>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5</a:t>
            </a:fld>
            <a:endParaRPr dirty="0"/>
          </a:p>
        </p:txBody>
      </p:sp>
      <p:sp>
        <p:nvSpPr>
          <p:cNvPr id="10" name="Google Shape;81;p13"/>
          <p:cNvSpPr txBox="1">
            <a:spLocks/>
          </p:cNvSpPr>
          <p:nvPr/>
        </p:nvSpPr>
        <p:spPr>
          <a:xfrm>
            <a:off x="844424" y="5598"/>
            <a:ext cx="5500957" cy="11400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1pPr>
            <a:lvl2pPr marR="0" lvl="1"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2pPr>
            <a:lvl3pPr marR="0" lvl="2"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3pPr>
            <a:lvl4pPr marR="0" lvl="3"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4pPr>
            <a:lvl5pPr marR="0" lvl="4"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5pPr>
            <a:lvl6pPr marR="0" lvl="5"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6pPr>
            <a:lvl7pPr marR="0" lvl="6"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7pPr>
            <a:lvl8pPr marR="0" lvl="7"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8pPr>
            <a:lvl9pPr marR="0" lvl="8"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9pPr>
          </a:lstStyle>
          <a:p>
            <a:r>
              <a:rPr lang="en-US" sz="4000" dirty="0">
                <a:solidFill>
                  <a:srgbClr val="00B0F0"/>
                </a:solidFill>
              </a:rPr>
              <a:t>Presentation Follow Up</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6070" y="4729499"/>
            <a:ext cx="1552506" cy="414001"/>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525" y="4729499"/>
            <a:ext cx="1679522" cy="3996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6" name="Rectangle 5"/>
          <p:cNvSpPr/>
          <p:nvPr/>
        </p:nvSpPr>
        <p:spPr>
          <a:xfrm>
            <a:off x="0" y="0"/>
            <a:ext cx="669525" cy="1140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Google Shape;92;p14"/>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6</a:t>
            </a:fld>
            <a:endParaRPr dirty="0"/>
          </a:p>
        </p:txBody>
      </p:sp>
      <p:sp>
        <p:nvSpPr>
          <p:cNvPr id="10" name="Google Shape;81;p13"/>
          <p:cNvSpPr txBox="1">
            <a:spLocks/>
          </p:cNvSpPr>
          <p:nvPr/>
        </p:nvSpPr>
        <p:spPr>
          <a:xfrm>
            <a:off x="687440" y="0"/>
            <a:ext cx="5500957" cy="11400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1pPr>
            <a:lvl2pPr marR="0" lvl="1"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2pPr>
            <a:lvl3pPr marR="0" lvl="2"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3pPr>
            <a:lvl4pPr marR="0" lvl="3"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4pPr>
            <a:lvl5pPr marR="0" lvl="4"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5pPr>
            <a:lvl6pPr marR="0" lvl="5"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6pPr>
            <a:lvl7pPr marR="0" lvl="6"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7pPr>
            <a:lvl8pPr marR="0" lvl="7"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8pPr>
            <a:lvl9pPr marR="0" lvl="8"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9pPr>
          </a:lstStyle>
          <a:p>
            <a:r>
              <a:rPr lang="en-US" sz="4000" dirty="0">
                <a:solidFill>
                  <a:srgbClr val="00B0F0"/>
                </a:solidFill>
              </a:rPr>
              <a:t>Key Terms &amp; Abbreviations</a:t>
            </a:r>
          </a:p>
        </p:txBody>
      </p:sp>
      <p:sp>
        <p:nvSpPr>
          <p:cNvPr id="7" name="TextBox 6"/>
          <p:cNvSpPr txBox="1"/>
          <p:nvPr/>
        </p:nvSpPr>
        <p:spPr>
          <a:xfrm>
            <a:off x="885129" y="3212915"/>
            <a:ext cx="8017106" cy="353943"/>
          </a:xfrm>
          <a:prstGeom prst="rect">
            <a:avLst/>
          </a:prstGeom>
          <a:noFill/>
        </p:spPr>
        <p:txBody>
          <a:bodyPr wrap="square" rtlCol="0">
            <a:spAutoFit/>
          </a:bodyPr>
          <a:lstStyle/>
          <a:p>
            <a:pPr algn="ctr"/>
            <a:endParaRPr lang="en-US" sz="1700" dirty="0">
              <a:solidFill>
                <a:schemeClr val="accent1">
                  <a:lumMod val="75000"/>
                </a:schemeClr>
              </a:solidFill>
              <a:latin typeface="Dosis" panose="020B060402020202020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517402216"/>
              </p:ext>
            </p:extLst>
          </p:nvPr>
        </p:nvGraphicFramePr>
        <p:xfrm>
          <a:off x="885129" y="1173389"/>
          <a:ext cx="6652484" cy="3337560"/>
        </p:xfrm>
        <a:graphic>
          <a:graphicData uri="http://schemas.openxmlformats.org/drawingml/2006/table">
            <a:tbl>
              <a:tblPr firstRow="1" bandRow="1">
                <a:tableStyleId>{AF980C4B-5F08-4B62-9565-AAA20E26347F}</a:tableStyleId>
              </a:tblPr>
              <a:tblGrid>
                <a:gridCol w="1696706">
                  <a:extLst>
                    <a:ext uri="{9D8B030D-6E8A-4147-A177-3AD203B41FA5}">
                      <a16:colId xmlns:a16="http://schemas.microsoft.com/office/drawing/2014/main" val="20000"/>
                    </a:ext>
                  </a:extLst>
                </a:gridCol>
                <a:gridCol w="4955778">
                  <a:extLst>
                    <a:ext uri="{9D8B030D-6E8A-4147-A177-3AD203B41FA5}">
                      <a16:colId xmlns:a16="http://schemas.microsoft.com/office/drawing/2014/main" val="20001"/>
                    </a:ext>
                  </a:extLst>
                </a:gridCol>
              </a:tblGrid>
              <a:tr h="37084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b="1" dirty="0">
                          <a:solidFill>
                            <a:schemeClr val="bg1"/>
                          </a:solidFill>
                          <a:latin typeface="Dosis" panose="020B0604020202020204" charset="0"/>
                        </a:rPr>
                        <a:t>Abbreviation/Term</a:t>
                      </a:r>
                    </a:p>
                  </a:txBody>
                  <a:tcPr>
                    <a:solidFill>
                      <a:srgbClr val="00B0F0"/>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b="1" dirty="0">
                          <a:solidFill>
                            <a:schemeClr val="bg1"/>
                          </a:solidFill>
                          <a:latin typeface="Dosis" panose="020B0604020202020204" charset="0"/>
                        </a:rPr>
                        <a:t>Definition</a:t>
                      </a:r>
                    </a:p>
                  </a:txBody>
                  <a:tcPr>
                    <a:solidFill>
                      <a:srgbClr val="00B0F0"/>
                    </a:solidFill>
                  </a:tcPr>
                </a:tc>
                <a:extLst>
                  <a:ext uri="{0D108BD9-81ED-4DB2-BD59-A6C34878D82A}">
                    <a16:rowId xmlns:a16="http://schemas.microsoft.com/office/drawing/2014/main" val="10000"/>
                  </a:ext>
                </a:extLst>
              </a:tr>
              <a:tr h="370840">
                <a:tc>
                  <a:txBody>
                    <a:bodyPr/>
                    <a:lstStyle/>
                    <a:p>
                      <a:r>
                        <a:rPr lang="en-US" dirty="0">
                          <a:solidFill>
                            <a:schemeClr val="accent1">
                              <a:lumMod val="75000"/>
                            </a:schemeClr>
                          </a:solidFill>
                          <a:latin typeface="Dosis" panose="020B0604020202020204" charset="0"/>
                        </a:rPr>
                        <a:t>CMSP</a:t>
                      </a:r>
                    </a:p>
                  </a:txBody>
                  <a:tcPr/>
                </a:tc>
                <a:tc>
                  <a:txBody>
                    <a:bodyPr/>
                    <a:lstStyle/>
                    <a:p>
                      <a:r>
                        <a:rPr lang="en-US" dirty="0">
                          <a:solidFill>
                            <a:schemeClr val="accent1">
                              <a:lumMod val="75000"/>
                            </a:schemeClr>
                          </a:solidFill>
                          <a:latin typeface="Dosis" panose="020B0604020202020204" charset="0"/>
                        </a:rPr>
                        <a:t>County Medical Services Program</a:t>
                      </a:r>
                    </a:p>
                  </a:txBody>
                  <a:tcPr/>
                </a:tc>
                <a:extLst>
                  <a:ext uri="{0D108BD9-81ED-4DB2-BD59-A6C34878D82A}">
                    <a16:rowId xmlns:a16="http://schemas.microsoft.com/office/drawing/2014/main" val="10001"/>
                  </a:ext>
                </a:extLst>
              </a:tr>
              <a:tr h="370840">
                <a:tc>
                  <a:txBody>
                    <a:bodyPr/>
                    <a:lstStyle/>
                    <a:p>
                      <a:r>
                        <a:rPr lang="en-US" dirty="0">
                          <a:solidFill>
                            <a:schemeClr val="accent1">
                              <a:lumMod val="75000"/>
                            </a:schemeClr>
                          </a:solidFill>
                          <a:latin typeface="Dosis" panose="020B0604020202020204" charset="0"/>
                        </a:rPr>
                        <a:t>Alluma</a:t>
                      </a:r>
                    </a:p>
                  </a:txBody>
                  <a:tcPr/>
                </a:tc>
                <a:tc>
                  <a:txBody>
                    <a:bodyPr/>
                    <a:lstStyle/>
                    <a:p>
                      <a:r>
                        <a:rPr lang="en-US" dirty="0">
                          <a:solidFill>
                            <a:schemeClr val="accent1">
                              <a:lumMod val="75000"/>
                            </a:schemeClr>
                          </a:solidFill>
                          <a:latin typeface="Dosis" panose="020B0604020202020204" charset="0"/>
                        </a:rPr>
                        <a:t>Path to Health Enrollment System</a:t>
                      </a:r>
                      <a:r>
                        <a:rPr lang="en-US" baseline="0" dirty="0">
                          <a:solidFill>
                            <a:schemeClr val="accent1">
                              <a:lumMod val="75000"/>
                            </a:schemeClr>
                          </a:solidFill>
                          <a:latin typeface="Dosis" panose="020B0604020202020204" charset="0"/>
                        </a:rPr>
                        <a:t> Vendor</a:t>
                      </a:r>
                      <a:endParaRPr lang="en-US" dirty="0">
                        <a:solidFill>
                          <a:schemeClr val="accent1">
                            <a:lumMod val="75000"/>
                          </a:schemeClr>
                        </a:solidFill>
                        <a:latin typeface="Dosis" panose="020B0604020202020204" charset="0"/>
                      </a:endParaRPr>
                    </a:p>
                  </a:txBody>
                  <a:tcPr/>
                </a:tc>
                <a:extLst>
                  <a:ext uri="{0D108BD9-81ED-4DB2-BD59-A6C34878D82A}">
                    <a16:rowId xmlns:a16="http://schemas.microsoft.com/office/drawing/2014/main" val="10002"/>
                  </a:ext>
                </a:extLst>
              </a:tr>
              <a:tr h="370840">
                <a:tc>
                  <a:txBody>
                    <a:bodyPr/>
                    <a:lstStyle/>
                    <a:p>
                      <a:r>
                        <a:rPr lang="en-US" dirty="0">
                          <a:solidFill>
                            <a:schemeClr val="accent1">
                              <a:lumMod val="75000"/>
                            </a:schemeClr>
                          </a:solidFill>
                          <a:latin typeface="Dosis" panose="020B0604020202020204" charset="0"/>
                        </a:rPr>
                        <a:t>AMM</a:t>
                      </a:r>
                    </a:p>
                  </a:txBody>
                  <a:tcPr/>
                </a:tc>
                <a:tc>
                  <a:txBody>
                    <a:bodyPr/>
                    <a:lstStyle/>
                    <a:p>
                      <a:r>
                        <a:rPr lang="en-US" dirty="0">
                          <a:solidFill>
                            <a:schemeClr val="accent1">
                              <a:lumMod val="75000"/>
                            </a:schemeClr>
                          </a:solidFill>
                          <a:latin typeface="Dosis" panose="020B0604020202020204" charset="0"/>
                        </a:rPr>
                        <a:t>Advanced</a:t>
                      </a:r>
                      <a:r>
                        <a:rPr lang="en-US" baseline="0" dirty="0">
                          <a:solidFill>
                            <a:schemeClr val="accent1">
                              <a:lumMod val="75000"/>
                            </a:schemeClr>
                          </a:solidFill>
                          <a:latin typeface="Dosis" panose="020B0604020202020204" charset="0"/>
                        </a:rPr>
                        <a:t> Medical Management  - administrator for medical claims</a:t>
                      </a:r>
                      <a:endParaRPr lang="en-US" dirty="0">
                        <a:solidFill>
                          <a:schemeClr val="accent1">
                            <a:lumMod val="75000"/>
                          </a:schemeClr>
                        </a:solidFill>
                        <a:latin typeface="Dosis" panose="020B0604020202020204" charset="0"/>
                      </a:endParaRPr>
                    </a:p>
                  </a:txBody>
                  <a:tcPr/>
                </a:tc>
                <a:extLst>
                  <a:ext uri="{0D108BD9-81ED-4DB2-BD59-A6C34878D82A}">
                    <a16:rowId xmlns:a16="http://schemas.microsoft.com/office/drawing/2014/main" val="10003"/>
                  </a:ext>
                </a:extLst>
              </a:tr>
              <a:tr h="370840">
                <a:tc>
                  <a:txBody>
                    <a:bodyPr/>
                    <a:lstStyle/>
                    <a:p>
                      <a:r>
                        <a:rPr lang="en-US" dirty="0">
                          <a:solidFill>
                            <a:schemeClr val="accent1">
                              <a:lumMod val="75000"/>
                            </a:schemeClr>
                          </a:solidFill>
                          <a:latin typeface="Dosis" panose="020B0604020202020204" charset="0"/>
                        </a:rPr>
                        <a:t>MedImpact</a:t>
                      </a:r>
                    </a:p>
                  </a:txBody>
                  <a:tcPr/>
                </a:tc>
                <a:tc>
                  <a:txBody>
                    <a:bodyPr/>
                    <a:lstStyle/>
                    <a:p>
                      <a:r>
                        <a:rPr lang="en-US" baseline="0" dirty="0">
                          <a:solidFill>
                            <a:schemeClr val="accent1">
                              <a:lumMod val="75000"/>
                            </a:schemeClr>
                          </a:solidFill>
                          <a:latin typeface="Dosis" panose="020B0604020202020204" charset="0"/>
                        </a:rPr>
                        <a:t>Pharmacy Benefit Manager</a:t>
                      </a:r>
                    </a:p>
                  </a:txBody>
                  <a:tcPr/>
                </a:tc>
                <a:extLst>
                  <a:ext uri="{0D108BD9-81ED-4DB2-BD59-A6C34878D82A}">
                    <a16:rowId xmlns:a16="http://schemas.microsoft.com/office/drawing/2014/main" val="10004"/>
                  </a:ext>
                </a:extLst>
              </a:tr>
              <a:tr h="370840">
                <a:tc>
                  <a:txBody>
                    <a:bodyPr/>
                    <a:lstStyle/>
                    <a:p>
                      <a:r>
                        <a:rPr lang="en-US" dirty="0">
                          <a:solidFill>
                            <a:schemeClr val="accent1">
                              <a:lumMod val="75000"/>
                            </a:schemeClr>
                          </a:solidFill>
                          <a:latin typeface="Dosis" panose="020B0604020202020204" charset="0"/>
                        </a:rPr>
                        <a:t>FPL</a:t>
                      </a:r>
                    </a:p>
                  </a:txBody>
                  <a:tcPr/>
                </a:tc>
                <a:tc>
                  <a:txBody>
                    <a:bodyPr/>
                    <a:lstStyle/>
                    <a:p>
                      <a:r>
                        <a:rPr lang="en-US" baseline="0" dirty="0">
                          <a:solidFill>
                            <a:schemeClr val="accent1">
                              <a:lumMod val="75000"/>
                            </a:schemeClr>
                          </a:solidFill>
                          <a:latin typeface="Dosis" panose="020B0604020202020204" charset="0"/>
                        </a:rPr>
                        <a:t>Federal Poverty Level</a:t>
                      </a:r>
                    </a:p>
                  </a:txBody>
                  <a:tcPr/>
                </a:tc>
                <a:extLst>
                  <a:ext uri="{0D108BD9-81ED-4DB2-BD59-A6C34878D82A}">
                    <a16:rowId xmlns:a16="http://schemas.microsoft.com/office/drawing/2014/main" val="10005"/>
                  </a:ext>
                </a:extLst>
              </a:tr>
              <a:tr h="370840">
                <a:tc>
                  <a:txBody>
                    <a:bodyPr/>
                    <a:lstStyle/>
                    <a:p>
                      <a:r>
                        <a:rPr lang="en-US" dirty="0">
                          <a:solidFill>
                            <a:schemeClr val="accent1">
                              <a:lumMod val="75000"/>
                            </a:schemeClr>
                          </a:solidFill>
                          <a:latin typeface="Dosis" panose="020B0604020202020204" charset="0"/>
                        </a:rPr>
                        <a:t>BIC</a:t>
                      </a:r>
                    </a:p>
                  </a:txBody>
                  <a:tcPr/>
                </a:tc>
                <a:tc>
                  <a:txBody>
                    <a:bodyPr/>
                    <a:lstStyle/>
                    <a:p>
                      <a:r>
                        <a:rPr lang="en-US" baseline="0" dirty="0">
                          <a:solidFill>
                            <a:schemeClr val="accent1">
                              <a:lumMod val="75000"/>
                            </a:schemeClr>
                          </a:solidFill>
                          <a:latin typeface="Dosis" panose="020B0604020202020204" charset="0"/>
                        </a:rPr>
                        <a:t>Beneficiary Identification Card – issued by Medi-Cal</a:t>
                      </a:r>
                    </a:p>
                  </a:txBody>
                  <a:tcPr/>
                </a:tc>
                <a:extLst>
                  <a:ext uri="{0D108BD9-81ED-4DB2-BD59-A6C34878D82A}">
                    <a16:rowId xmlns:a16="http://schemas.microsoft.com/office/drawing/2014/main" val="10006"/>
                  </a:ext>
                </a:extLst>
              </a:tr>
              <a:tr h="370840">
                <a:tc>
                  <a:txBody>
                    <a:bodyPr/>
                    <a:lstStyle/>
                    <a:p>
                      <a:r>
                        <a:rPr lang="en-US" dirty="0">
                          <a:solidFill>
                            <a:schemeClr val="accent1">
                              <a:lumMod val="75000"/>
                            </a:schemeClr>
                          </a:solidFill>
                          <a:latin typeface="Dosis" panose="020B0604020202020204" charset="0"/>
                        </a:rPr>
                        <a:t>PPS</a:t>
                      </a:r>
                    </a:p>
                  </a:txBody>
                  <a:tcPr/>
                </a:tc>
                <a:tc>
                  <a:txBody>
                    <a:bodyPr/>
                    <a:lstStyle/>
                    <a:p>
                      <a:r>
                        <a:rPr lang="en-US" baseline="0" dirty="0">
                          <a:solidFill>
                            <a:schemeClr val="accent1">
                              <a:lumMod val="75000"/>
                            </a:schemeClr>
                          </a:solidFill>
                          <a:latin typeface="Dosis" panose="020B0604020202020204" charset="0"/>
                        </a:rPr>
                        <a:t>Prospective Payment System</a:t>
                      </a:r>
                    </a:p>
                  </a:txBody>
                  <a:tcPr/>
                </a:tc>
                <a:extLst>
                  <a:ext uri="{0D108BD9-81ED-4DB2-BD59-A6C34878D82A}">
                    <a16:rowId xmlns:a16="http://schemas.microsoft.com/office/drawing/2014/main" val="10007"/>
                  </a:ext>
                </a:extLst>
              </a:tr>
              <a:tr h="370840">
                <a:tc>
                  <a:txBody>
                    <a:bodyPr/>
                    <a:lstStyle/>
                    <a:p>
                      <a:r>
                        <a:rPr lang="en-US" dirty="0">
                          <a:solidFill>
                            <a:schemeClr val="accent1">
                              <a:lumMod val="75000"/>
                            </a:schemeClr>
                          </a:solidFill>
                          <a:latin typeface="Dosis" panose="020B0604020202020204" charset="0"/>
                        </a:rPr>
                        <a:t>Camino a la Salud</a:t>
                      </a:r>
                    </a:p>
                  </a:txBody>
                  <a:tcPr/>
                </a:tc>
                <a:tc>
                  <a:txBody>
                    <a:bodyPr/>
                    <a:lstStyle/>
                    <a:p>
                      <a:r>
                        <a:rPr lang="en-US" baseline="0" dirty="0">
                          <a:solidFill>
                            <a:schemeClr val="accent1">
                              <a:lumMod val="75000"/>
                            </a:schemeClr>
                          </a:solidFill>
                          <a:latin typeface="Dosis" panose="020B0604020202020204" charset="0"/>
                        </a:rPr>
                        <a:t>Path to Health in Spanish</a:t>
                      </a:r>
                    </a:p>
                  </a:txBody>
                  <a:tcPr/>
                </a:tc>
                <a:extLst>
                  <a:ext uri="{0D108BD9-81ED-4DB2-BD59-A6C34878D82A}">
                    <a16:rowId xmlns:a16="http://schemas.microsoft.com/office/drawing/2014/main" val="10008"/>
                  </a:ext>
                </a:extLst>
              </a:tr>
            </a:tbl>
          </a:graphicData>
        </a:graphic>
      </p:graphicFrame>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6070" y="4729499"/>
            <a:ext cx="1552506" cy="414001"/>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525" y="4729499"/>
            <a:ext cx="1679522" cy="399600"/>
          </a:xfrm>
          <a:prstGeom prst="rect">
            <a:avLst/>
          </a:prstGeom>
        </p:spPr>
      </p:pic>
    </p:spTree>
    <p:extLst>
      <p:ext uri="{BB962C8B-B14F-4D97-AF65-F5344CB8AC3E}">
        <p14:creationId xmlns:p14="http://schemas.microsoft.com/office/powerpoint/2010/main" val="857840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2" name="Rectangle 1"/>
          <p:cNvSpPr/>
          <p:nvPr/>
        </p:nvSpPr>
        <p:spPr>
          <a:xfrm>
            <a:off x="0" y="0"/>
            <a:ext cx="9144000" cy="41563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Google Shape;98;p15"/>
          <p:cNvSpPr txBox="1">
            <a:spLocks noGrp="1"/>
          </p:cNvSpPr>
          <p:nvPr>
            <p:ph type="ctrTitle"/>
          </p:nvPr>
        </p:nvSpPr>
        <p:spPr>
          <a:xfrm>
            <a:off x="422664" y="2924769"/>
            <a:ext cx="53097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dirty="0"/>
              <a:t>AGENDA</a:t>
            </a:r>
            <a:endParaRPr b="1" dirty="0"/>
          </a:p>
        </p:txBody>
      </p:sp>
      <p:sp>
        <p:nvSpPr>
          <p:cNvPr id="3" name="TextBox 2"/>
          <p:cNvSpPr txBox="1"/>
          <p:nvPr/>
        </p:nvSpPr>
        <p:spPr>
          <a:xfrm>
            <a:off x="4364182" y="451280"/>
            <a:ext cx="4648201" cy="2862322"/>
          </a:xfrm>
          <a:prstGeom prst="rect">
            <a:avLst/>
          </a:prstGeom>
          <a:noFill/>
        </p:spPr>
        <p:txBody>
          <a:bodyPr wrap="square" rtlCol="0">
            <a:spAutoFit/>
          </a:bodyPr>
          <a:lstStyle/>
          <a:p>
            <a:pPr marL="342900" indent="-342900">
              <a:buClr>
                <a:schemeClr val="bg1"/>
              </a:buClr>
              <a:buAutoNum type="arabicPeriod"/>
            </a:pPr>
            <a:r>
              <a:rPr lang="en-US" sz="2000" b="1" dirty="0">
                <a:solidFill>
                  <a:schemeClr val="bg1"/>
                </a:solidFill>
                <a:latin typeface="Dosis" panose="020B0604020202020204" charset="0"/>
              </a:rPr>
              <a:t>Background &amp; Program Overview</a:t>
            </a:r>
          </a:p>
          <a:p>
            <a:pPr marL="342900" indent="-342900">
              <a:buClr>
                <a:schemeClr val="bg1"/>
              </a:buClr>
              <a:buAutoNum type="arabicPeriod"/>
            </a:pPr>
            <a:r>
              <a:rPr lang="en-US" sz="2000" b="1" dirty="0">
                <a:solidFill>
                  <a:schemeClr val="bg1"/>
                </a:solidFill>
                <a:latin typeface="Dosis" panose="020B0604020202020204" charset="0"/>
              </a:rPr>
              <a:t>Eligibility &amp; Enrollment</a:t>
            </a:r>
          </a:p>
          <a:p>
            <a:pPr marL="342900" indent="-342900">
              <a:buClr>
                <a:schemeClr val="bg1"/>
              </a:buClr>
              <a:buAutoNum type="arabicPeriod"/>
            </a:pPr>
            <a:r>
              <a:rPr lang="en-US" sz="2000" b="1" dirty="0">
                <a:solidFill>
                  <a:schemeClr val="bg1"/>
                </a:solidFill>
                <a:latin typeface="Dosis" panose="020B0604020202020204" charset="0"/>
              </a:rPr>
              <a:t>Member ID Card &amp; Guide</a:t>
            </a:r>
          </a:p>
          <a:p>
            <a:pPr marL="342900" indent="-342900">
              <a:buClr>
                <a:schemeClr val="bg1"/>
              </a:buClr>
              <a:buAutoNum type="arabicPeriod"/>
            </a:pPr>
            <a:r>
              <a:rPr lang="en-US" sz="2000" b="1" dirty="0">
                <a:solidFill>
                  <a:schemeClr val="bg1"/>
                </a:solidFill>
                <a:latin typeface="Dosis" panose="020B0604020202020204" charset="0"/>
              </a:rPr>
              <a:t>Emergency Medi-Cal vs. Path to Health</a:t>
            </a:r>
          </a:p>
          <a:p>
            <a:pPr marL="342900" indent="-342900">
              <a:buClr>
                <a:schemeClr val="bg1"/>
              </a:buClr>
              <a:buAutoNum type="arabicPeriod"/>
            </a:pPr>
            <a:r>
              <a:rPr lang="en-US" sz="2000" b="1" dirty="0">
                <a:solidFill>
                  <a:schemeClr val="bg1"/>
                </a:solidFill>
                <a:latin typeface="Dosis" panose="020B0604020202020204" charset="0"/>
              </a:rPr>
              <a:t>Claims Submission</a:t>
            </a:r>
          </a:p>
          <a:p>
            <a:pPr marL="342900" indent="-342900">
              <a:buClr>
                <a:schemeClr val="bg1"/>
              </a:buClr>
              <a:buAutoNum type="arabicPeriod"/>
            </a:pPr>
            <a:r>
              <a:rPr lang="en-US" sz="2000" b="1" dirty="0">
                <a:solidFill>
                  <a:schemeClr val="bg1"/>
                </a:solidFill>
                <a:latin typeface="Dosis" panose="020B0604020202020204" charset="0"/>
              </a:rPr>
              <a:t>Turn Around Times &amp; Expectations</a:t>
            </a:r>
          </a:p>
          <a:p>
            <a:pPr marL="342900" indent="-342900">
              <a:buClr>
                <a:schemeClr val="bg1"/>
              </a:buClr>
              <a:buAutoNum type="arabicPeriod"/>
            </a:pPr>
            <a:r>
              <a:rPr lang="en-US" sz="2000" b="1" dirty="0">
                <a:solidFill>
                  <a:schemeClr val="bg1"/>
                </a:solidFill>
                <a:latin typeface="Dosis" panose="020B0604020202020204" charset="0"/>
              </a:rPr>
              <a:t>Appeals</a:t>
            </a:r>
          </a:p>
          <a:p>
            <a:pPr marL="342900" indent="-342900">
              <a:buClr>
                <a:schemeClr val="bg1"/>
              </a:buClr>
              <a:buAutoNum type="arabicPeriod"/>
            </a:pPr>
            <a:r>
              <a:rPr lang="en-US" sz="2000" b="1" dirty="0">
                <a:solidFill>
                  <a:schemeClr val="bg1"/>
                </a:solidFill>
                <a:latin typeface="Dosis" panose="020B0604020202020204" charset="0"/>
              </a:rPr>
              <a:t>Provider Support</a:t>
            </a:r>
          </a:p>
          <a:p>
            <a:pPr marL="342900" indent="-342900">
              <a:buClr>
                <a:schemeClr val="bg1"/>
              </a:buClr>
              <a:buAutoNum type="arabicPeriod"/>
            </a:pPr>
            <a:r>
              <a:rPr lang="en-US" sz="2000" b="1" dirty="0">
                <a:solidFill>
                  <a:schemeClr val="bg1"/>
                </a:solidFill>
                <a:latin typeface="Dosis" panose="020B0604020202020204" charset="0"/>
              </a:rPr>
              <a:t>Q &amp; A</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6070" y="4729499"/>
            <a:ext cx="1552506" cy="41400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743900"/>
            <a:ext cx="1679522" cy="3996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7" name="Rectangle 6"/>
          <p:cNvSpPr/>
          <p:nvPr/>
        </p:nvSpPr>
        <p:spPr>
          <a:xfrm>
            <a:off x="0" y="0"/>
            <a:ext cx="669525" cy="1140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Google Shape;111;p17"/>
          <p:cNvSpPr txBox="1">
            <a:spLocks noGrp="1"/>
          </p:cNvSpPr>
          <p:nvPr>
            <p:ph type="title"/>
          </p:nvPr>
        </p:nvSpPr>
        <p:spPr>
          <a:xfrm>
            <a:off x="885129" y="1881034"/>
            <a:ext cx="3225427" cy="653714"/>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rgbClr val="00B0F0"/>
                </a:solidFill>
              </a:rPr>
              <a:t>TARGET POPULATION</a:t>
            </a:r>
            <a:endParaRPr dirty="0">
              <a:solidFill>
                <a:srgbClr val="00B0F0"/>
              </a:solidFill>
            </a:endParaRPr>
          </a:p>
        </p:txBody>
      </p:sp>
      <p:sp>
        <p:nvSpPr>
          <p:cNvPr id="113" name="Google Shape;113;p17"/>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8</a:t>
            </a:fld>
            <a:endParaRPr dirty="0"/>
          </a:p>
        </p:txBody>
      </p:sp>
      <p:sp>
        <p:nvSpPr>
          <p:cNvPr id="3" name="TextBox 2"/>
          <p:cNvSpPr txBox="1"/>
          <p:nvPr/>
        </p:nvSpPr>
        <p:spPr>
          <a:xfrm>
            <a:off x="885129" y="2426529"/>
            <a:ext cx="8017106" cy="615553"/>
          </a:xfrm>
          <a:prstGeom prst="rect">
            <a:avLst/>
          </a:prstGeom>
          <a:noFill/>
        </p:spPr>
        <p:txBody>
          <a:bodyPr wrap="square" rtlCol="0">
            <a:spAutoFit/>
          </a:bodyPr>
          <a:lstStyle/>
          <a:p>
            <a:pPr marL="285750" indent="-285750">
              <a:buFont typeface="Arial" panose="020B0604020202020204" pitchFamily="34" charset="0"/>
              <a:buChar char="•"/>
            </a:pPr>
            <a:r>
              <a:rPr lang="en-US" sz="1700" dirty="0">
                <a:solidFill>
                  <a:schemeClr val="accent1">
                    <a:lumMod val="75000"/>
                  </a:schemeClr>
                </a:solidFill>
                <a:latin typeface="Dosis" panose="020B0604020202020204" charset="0"/>
              </a:rPr>
              <a:t>Up to 25,000 undocumented adults, ages 26+, resident of one of CMSP’s 35 counties</a:t>
            </a:r>
          </a:p>
          <a:p>
            <a:pPr marL="285750" indent="-285750">
              <a:buFont typeface="Arial" panose="020B0604020202020204" pitchFamily="34" charset="0"/>
              <a:buChar char="•"/>
            </a:pPr>
            <a:r>
              <a:rPr lang="en-US" sz="1700" dirty="0">
                <a:solidFill>
                  <a:schemeClr val="accent1">
                    <a:lumMod val="75000"/>
                  </a:schemeClr>
                </a:solidFill>
                <a:latin typeface="Dosis" panose="020B0604020202020204" charset="0"/>
              </a:rPr>
              <a:t>Enrolled in restricted scope/emergency only Medi-Cal</a:t>
            </a:r>
          </a:p>
        </p:txBody>
      </p:sp>
      <p:sp>
        <p:nvSpPr>
          <p:cNvPr id="18" name="Google Shape;111;p17"/>
          <p:cNvSpPr txBox="1">
            <a:spLocks/>
          </p:cNvSpPr>
          <p:nvPr/>
        </p:nvSpPr>
        <p:spPr>
          <a:xfrm>
            <a:off x="829485" y="127008"/>
            <a:ext cx="2169942" cy="65371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1pPr>
            <a:lvl2pPr marR="0" lvl="1"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2pPr>
            <a:lvl3pPr marR="0" lvl="2"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3pPr>
            <a:lvl4pPr marR="0" lvl="3"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4pPr>
            <a:lvl5pPr marR="0" lvl="4"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5pPr>
            <a:lvl6pPr marR="0" lvl="5"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6pPr>
            <a:lvl7pPr marR="0" lvl="6"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7pPr>
            <a:lvl8pPr marR="0" lvl="7"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8pPr>
            <a:lvl9pPr marR="0" lvl="8"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9pPr>
          </a:lstStyle>
          <a:p>
            <a:r>
              <a:rPr lang="en-US" dirty="0">
                <a:solidFill>
                  <a:srgbClr val="00B0F0"/>
                </a:solidFill>
              </a:rPr>
              <a:t>PURPOSE</a:t>
            </a:r>
          </a:p>
        </p:txBody>
      </p:sp>
      <p:sp>
        <p:nvSpPr>
          <p:cNvPr id="19" name="TextBox 18"/>
          <p:cNvSpPr txBox="1"/>
          <p:nvPr/>
        </p:nvSpPr>
        <p:spPr>
          <a:xfrm>
            <a:off x="885129" y="757796"/>
            <a:ext cx="7964478" cy="1138773"/>
          </a:xfrm>
          <a:prstGeom prst="rect">
            <a:avLst/>
          </a:prstGeom>
          <a:noFill/>
        </p:spPr>
        <p:txBody>
          <a:bodyPr wrap="square" rtlCol="0">
            <a:spAutoFit/>
          </a:bodyPr>
          <a:lstStyle/>
          <a:p>
            <a:r>
              <a:rPr lang="en-US" sz="1700" dirty="0">
                <a:solidFill>
                  <a:schemeClr val="accent1">
                    <a:lumMod val="75000"/>
                  </a:schemeClr>
                </a:solidFill>
                <a:latin typeface="Dosis" panose="020B0604020202020204" charset="0"/>
              </a:rPr>
              <a:t>The mission of the Path to Health Pilot Project is to:</a:t>
            </a:r>
          </a:p>
          <a:p>
            <a:pPr marL="285750" indent="-285750">
              <a:buFont typeface="Arial" panose="020B0604020202020204" pitchFamily="34" charset="0"/>
              <a:buChar char="•"/>
            </a:pPr>
            <a:r>
              <a:rPr lang="en-US" sz="1700" dirty="0">
                <a:solidFill>
                  <a:schemeClr val="accent1">
                    <a:lumMod val="75000"/>
                  </a:schemeClr>
                </a:solidFill>
                <a:latin typeface="Dosis" panose="020B0604020202020204" charset="0"/>
              </a:rPr>
              <a:t>Promote timely delivery and preventative medical services to improve health outcomes</a:t>
            </a:r>
          </a:p>
          <a:p>
            <a:pPr marL="285750" indent="-285750">
              <a:buFont typeface="Arial" panose="020B0604020202020204" pitchFamily="34" charset="0"/>
              <a:buChar char="•"/>
            </a:pPr>
            <a:r>
              <a:rPr lang="en-US" sz="1700" dirty="0">
                <a:solidFill>
                  <a:schemeClr val="accent1">
                    <a:lumMod val="75000"/>
                  </a:schemeClr>
                </a:solidFill>
                <a:latin typeface="Dosis" panose="020B0604020202020204" charset="0"/>
              </a:rPr>
              <a:t>Reduce the use of emergency services and inpatient hospitalization</a:t>
            </a:r>
          </a:p>
          <a:p>
            <a:pPr marL="285750" indent="-285750">
              <a:buFont typeface="Arial" panose="020B0604020202020204" pitchFamily="34" charset="0"/>
              <a:buChar char="•"/>
            </a:pPr>
            <a:r>
              <a:rPr lang="en-US" sz="1700" dirty="0">
                <a:solidFill>
                  <a:schemeClr val="accent1">
                    <a:lumMod val="75000"/>
                  </a:schemeClr>
                </a:solidFill>
                <a:latin typeface="Dosis" panose="020B0604020202020204" charset="0"/>
              </a:rPr>
              <a:t>Enable Community Health Centers to redirect resources to other needs </a:t>
            </a:r>
          </a:p>
        </p:txBody>
      </p:sp>
      <p:sp>
        <p:nvSpPr>
          <p:cNvPr id="9" name="Google Shape;111;p17"/>
          <p:cNvSpPr txBox="1">
            <a:spLocks/>
          </p:cNvSpPr>
          <p:nvPr/>
        </p:nvSpPr>
        <p:spPr>
          <a:xfrm>
            <a:off x="885128" y="3117571"/>
            <a:ext cx="3225427" cy="65371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1pPr>
            <a:lvl2pPr marR="0" lvl="1"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2pPr>
            <a:lvl3pPr marR="0" lvl="2"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3pPr>
            <a:lvl4pPr marR="0" lvl="3"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4pPr>
            <a:lvl5pPr marR="0" lvl="4"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5pPr>
            <a:lvl6pPr marR="0" lvl="5"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6pPr>
            <a:lvl7pPr marR="0" lvl="6"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7pPr>
            <a:lvl8pPr marR="0" lvl="7"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8pPr>
            <a:lvl9pPr marR="0" lvl="8" algn="l" rtl="0">
              <a:lnSpc>
                <a:spcPct val="100000"/>
              </a:lnSpc>
              <a:spcBef>
                <a:spcPts val="0"/>
              </a:spcBef>
              <a:spcAft>
                <a:spcPts val="0"/>
              </a:spcAft>
              <a:buClr>
                <a:srgbClr val="0DB7C4"/>
              </a:buClr>
              <a:buSzPts val="2400"/>
              <a:buFont typeface="Dosis"/>
              <a:buNone/>
              <a:defRPr sz="2400" b="0" i="0" u="none" strike="noStrike" cap="none">
                <a:solidFill>
                  <a:srgbClr val="0DB7C4"/>
                </a:solidFill>
                <a:latin typeface="Dosis"/>
                <a:ea typeface="Dosis"/>
                <a:cs typeface="Dosis"/>
                <a:sym typeface="Dosis"/>
              </a:defRPr>
            </a:lvl9pPr>
          </a:lstStyle>
          <a:p>
            <a:r>
              <a:rPr lang="en-US" dirty="0">
                <a:solidFill>
                  <a:srgbClr val="00B0F0"/>
                </a:solidFill>
              </a:rPr>
              <a:t>DURATION</a:t>
            </a:r>
          </a:p>
        </p:txBody>
      </p:sp>
      <p:sp>
        <p:nvSpPr>
          <p:cNvPr id="10" name="TextBox 9"/>
          <p:cNvSpPr txBox="1"/>
          <p:nvPr/>
        </p:nvSpPr>
        <p:spPr>
          <a:xfrm>
            <a:off x="885129" y="3600261"/>
            <a:ext cx="8017106" cy="877163"/>
          </a:xfrm>
          <a:prstGeom prst="rect">
            <a:avLst/>
          </a:prstGeom>
          <a:noFill/>
        </p:spPr>
        <p:txBody>
          <a:bodyPr wrap="square" rtlCol="0">
            <a:spAutoFit/>
          </a:bodyPr>
          <a:lstStyle/>
          <a:p>
            <a:r>
              <a:rPr lang="en-US" sz="1700" dirty="0">
                <a:solidFill>
                  <a:schemeClr val="accent1">
                    <a:lumMod val="75000"/>
                  </a:schemeClr>
                </a:solidFill>
                <a:latin typeface="Dosis" panose="020B0604020202020204" charset="0"/>
              </a:rPr>
              <a:t>The Path to Health Pilot Project:</a:t>
            </a:r>
          </a:p>
          <a:p>
            <a:pPr marL="285750" indent="-285750">
              <a:buFont typeface="Arial" panose="020B0604020202020204" pitchFamily="34" charset="0"/>
              <a:buChar char="•"/>
            </a:pPr>
            <a:r>
              <a:rPr lang="en-US" sz="1700" dirty="0">
                <a:solidFill>
                  <a:schemeClr val="accent1">
                    <a:lumMod val="75000"/>
                  </a:schemeClr>
                </a:solidFill>
                <a:latin typeface="Dosis" panose="020B0604020202020204" charset="0"/>
              </a:rPr>
              <a:t>Began enrolling members in February 2019</a:t>
            </a:r>
          </a:p>
          <a:p>
            <a:pPr marL="285750" indent="-285750">
              <a:buFont typeface="Arial" panose="020B0604020202020204" pitchFamily="34" charset="0"/>
              <a:buChar char="•"/>
            </a:pPr>
            <a:r>
              <a:rPr lang="en-US" sz="1700" dirty="0">
                <a:solidFill>
                  <a:schemeClr val="accent1">
                    <a:lumMod val="75000"/>
                  </a:schemeClr>
                </a:solidFill>
                <a:latin typeface="Dosis" panose="020B0604020202020204" charset="0"/>
              </a:rPr>
              <a:t>Ends on January 31, 2022 – unless extended again by the CMSP Governing Board</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6070" y="4729499"/>
            <a:ext cx="1552506" cy="414001"/>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525" y="4729499"/>
            <a:ext cx="1679522" cy="399600"/>
          </a:xfrm>
          <a:prstGeom prst="rect">
            <a:avLst/>
          </a:prstGeom>
        </p:spPr>
      </p:pic>
    </p:spTree>
    <p:extLst>
      <p:ext uri="{BB962C8B-B14F-4D97-AF65-F5344CB8AC3E}">
        <p14:creationId xmlns:p14="http://schemas.microsoft.com/office/powerpoint/2010/main" val="4198937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cxnSp>
        <p:nvCxnSpPr>
          <p:cNvPr id="44" name="Google Shape;286;p28"/>
          <p:cNvCxnSpPr/>
          <p:nvPr/>
        </p:nvCxnSpPr>
        <p:spPr>
          <a:xfrm>
            <a:off x="3789076" y="2126364"/>
            <a:ext cx="4169" cy="659342"/>
          </a:xfrm>
          <a:prstGeom prst="straightConnector1">
            <a:avLst/>
          </a:prstGeom>
          <a:noFill/>
          <a:ln w="9525" cap="flat" cmpd="sng">
            <a:solidFill>
              <a:srgbClr val="415665"/>
            </a:solidFill>
            <a:prstDash val="solid"/>
            <a:round/>
            <a:headEnd type="oval" w="med" len="med"/>
            <a:tailEnd type="oval" w="med" len="med"/>
          </a:ln>
        </p:spPr>
      </p:cxnSp>
      <p:sp>
        <p:nvSpPr>
          <p:cNvPr id="27" name="Rectangle 26"/>
          <p:cNvSpPr/>
          <p:nvPr/>
        </p:nvSpPr>
        <p:spPr>
          <a:xfrm>
            <a:off x="0" y="0"/>
            <a:ext cx="669525" cy="1140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2" name="Google Shape;282;p28"/>
          <p:cNvSpPr txBox="1">
            <a:spLocks noGrp="1"/>
          </p:cNvSpPr>
          <p:nvPr>
            <p:ph type="title"/>
          </p:nvPr>
        </p:nvSpPr>
        <p:spPr>
          <a:xfrm>
            <a:off x="837846" y="-103494"/>
            <a:ext cx="7710409"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dirty="0">
                <a:solidFill>
                  <a:srgbClr val="00B0F0"/>
                </a:solidFill>
              </a:rPr>
              <a:t>Path to Health Pilot Program Overview</a:t>
            </a:r>
            <a:endParaRPr sz="4000" dirty="0">
              <a:solidFill>
                <a:srgbClr val="00B0F0"/>
              </a:solidFill>
            </a:endParaRPr>
          </a:p>
        </p:txBody>
      </p:sp>
      <p:sp>
        <p:nvSpPr>
          <p:cNvPr id="283" name="Google Shape;283;p28"/>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9</a:t>
            </a:fld>
            <a:endParaRPr dirty="0"/>
          </a:p>
        </p:txBody>
      </p:sp>
      <p:cxnSp>
        <p:nvCxnSpPr>
          <p:cNvPr id="284" name="Google Shape;284;p28"/>
          <p:cNvCxnSpPr/>
          <p:nvPr/>
        </p:nvCxnSpPr>
        <p:spPr>
          <a:xfrm>
            <a:off x="-671985" y="2581934"/>
            <a:ext cx="9153600" cy="0"/>
          </a:xfrm>
          <a:prstGeom prst="straightConnector1">
            <a:avLst/>
          </a:prstGeom>
          <a:noFill/>
          <a:ln w="9525" cap="flat" cmpd="sng">
            <a:solidFill>
              <a:srgbClr val="B3B3B3"/>
            </a:solidFill>
            <a:prstDash val="dash"/>
            <a:round/>
            <a:headEnd type="none" w="med" len="med"/>
            <a:tailEnd type="none" w="med" len="med"/>
          </a:ln>
        </p:spPr>
      </p:cxnSp>
      <p:cxnSp>
        <p:nvCxnSpPr>
          <p:cNvPr id="285" name="Google Shape;285;p28"/>
          <p:cNvCxnSpPr/>
          <p:nvPr/>
        </p:nvCxnSpPr>
        <p:spPr>
          <a:xfrm flipH="1" flipV="1">
            <a:off x="1382897" y="2126364"/>
            <a:ext cx="4694" cy="644031"/>
          </a:xfrm>
          <a:prstGeom prst="straightConnector1">
            <a:avLst/>
          </a:prstGeom>
          <a:noFill/>
          <a:ln w="9525" cap="flat" cmpd="sng">
            <a:solidFill>
              <a:schemeClr val="bg2"/>
            </a:solidFill>
            <a:prstDash val="solid"/>
            <a:round/>
            <a:headEnd type="oval" w="med" len="med"/>
            <a:tailEnd type="oval" w="med" len="med"/>
          </a:ln>
        </p:spPr>
      </p:cxnSp>
      <p:cxnSp>
        <p:nvCxnSpPr>
          <p:cNvPr id="287" name="Google Shape;287;p28"/>
          <p:cNvCxnSpPr/>
          <p:nvPr/>
        </p:nvCxnSpPr>
        <p:spPr>
          <a:xfrm flipV="1">
            <a:off x="7871371" y="2477951"/>
            <a:ext cx="3056" cy="389114"/>
          </a:xfrm>
          <a:prstGeom prst="straightConnector1">
            <a:avLst/>
          </a:prstGeom>
          <a:noFill/>
          <a:ln w="9525" cap="flat" cmpd="sng">
            <a:solidFill>
              <a:srgbClr val="415665"/>
            </a:solidFill>
            <a:prstDash val="solid"/>
            <a:round/>
            <a:headEnd type="oval" w="med" len="med"/>
            <a:tailEnd type="oval" w="med" len="med"/>
          </a:ln>
        </p:spPr>
      </p:cxnSp>
      <p:sp>
        <p:nvSpPr>
          <p:cNvPr id="288" name="Google Shape;288;p28"/>
          <p:cNvSpPr txBox="1"/>
          <p:nvPr/>
        </p:nvSpPr>
        <p:spPr>
          <a:xfrm>
            <a:off x="231496" y="1403290"/>
            <a:ext cx="2372883" cy="689501"/>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b="1" dirty="0">
                <a:solidFill>
                  <a:schemeClr val="accent1">
                    <a:lumMod val="75000"/>
                  </a:schemeClr>
                </a:solidFill>
                <a:latin typeface="Source Sans Pro"/>
                <a:ea typeface="Source Sans Pro"/>
                <a:cs typeface="Source Sans Pro"/>
                <a:sym typeface="Source Sans Pro"/>
              </a:rPr>
              <a:t>Pilot Program Start </a:t>
            </a:r>
          </a:p>
          <a:p>
            <a:pPr marL="0" lvl="0" indent="0" algn="ctr" rtl="0">
              <a:spcBef>
                <a:spcPts val="0"/>
              </a:spcBef>
              <a:spcAft>
                <a:spcPts val="0"/>
              </a:spcAft>
              <a:buNone/>
            </a:pPr>
            <a:r>
              <a:rPr lang="en" sz="1700" b="1" dirty="0">
                <a:solidFill>
                  <a:srgbClr val="92D050"/>
                </a:solidFill>
                <a:latin typeface="Source Sans Pro"/>
                <a:ea typeface="Source Sans Pro"/>
                <a:cs typeface="Source Sans Pro"/>
                <a:sym typeface="Source Sans Pro"/>
              </a:rPr>
              <a:t>February 2019</a:t>
            </a:r>
            <a:endParaRPr sz="1700" b="1" dirty="0">
              <a:solidFill>
                <a:srgbClr val="92D050"/>
              </a:solidFill>
              <a:latin typeface="Source Sans Pro"/>
              <a:ea typeface="Source Sans Pro"/>
              <a:cs typeface="Source Sans Pro"/>
              <a:sym typeface="Source Sans Pro"/>
            </a:endParaRPr>
          </a:p>
        </p:txBody>
      </p:sp>
      <p:sp>
        <p:nvSpPr>
          <p:cNvPr id="290" name="Google Shape;290;p28"/>
          <p:cNvSpPr txBox="1"/>
          <p:nvPr/>
        </p:nvSpPr>
        <p:spPr>
          <a:xfrm>
            <a:off x="6939149" y="2880123"/>
            <a:ext cx="1974816" cy="415800"/>
          </a:xfrm>
          <a:prstGeom prst="rect">
            <a:avLst/>
          </a:prstGeom>
          <a:noFill/>
          <a:ln>
            <a:noFill/>
          </a:ln>
        </p:spPr>
        <p:txBody>
          <a:bodyPr spcFirstLastPara="1" wrap="square" lIns="91425" tIns="91425" rIns="91425" bIns="91425" anchor="t" anchorCtr="0">
            <a:noAutofit/>
          </a:bodyPr>
          <a:lstStyle/>
          <a:p>
            <a:pPr lvl="0" algn="ctr"/>
            <a:r>
              <a:rPr lang="en-US" sz="1700" b="1" dirty="0">
                <a:solidFill>
                  <a:schemeClr val="accent1">
                    <a:lumMod val="75000"/>
                  </a:schemeClr>
                </a:solidFill>
                <a:latin typeface="Source Sans Pro"/>
                <a:ea typeface="Source Sans Pro"/>
                <a:cs typeface="Source Sans Pro"/>
                <a:sym typeface="Source Sans Pro"/>
              </a:rPr>
              <a:t>Pilot Program End</a:t>
            </a:r>
          </a:p>
          <a:p>
            <a:pPr lvl="0" algn="ctr"/>
            <a:r>
              <a:rPr lang="en-US" sz="1700" b="1" dirty="0">
                <a:solidFill>
                  <a:srgbClr val="FFC000"/>
                </a:solidFill>
                <a:latin typeface="Source Sans Pro"/>
                <a:ea typeface="Source Sans Pro"/>
                <a:cs typeface="Source Sans Pro"/>
                <a:sym typeface="Source Sans Pro"/>
              </a:rPr>
              <a:t>January 31, 2022</a:t>
            </a:r>
          </a:p>
        </p:txBody>
      </p:sp>
      <p:grpSp>
        <p:nvGrpSpPr>
          <p:cNvPr id="291" name="Google Shape;291;p28"/>
          <p:cNvGrpSpPr/>
          <p:nvPr/>
        </p:nvGrpSpPr>
        <p:grpSpPr>
          <a:xfrm>
            <a:off x="1164287" y="2356081"/>
            <a:ext cx="433800" cy="433800"/>
            <a:chOff x="5382800" y="412975"/>
            <a:chExt cx="433800" cy="433800"/>
          </a:xfrm>
        </p:grpSpPr>
        <p:sp>
          <p:nvSpPr>
            <p:cNvPr id="292" name="Google Shape;292;p28"/>
            <p:cNvSpPr/>
            <p:nvPr/>
          </p:nvSpPr>
          <p:spPr>
            <a:xfrm>
              <a:off x="5382800" y="412975"/>
              <a:ext cx="433800" cy="433800"/>
            </a:xfrm>
            <a:prstGeom prst="ellipse">
              <a:avLst/>
            </a:prstGeom>
            <a:solidFill>
              <a:srgbClr val="00B0F0">
                <a:alpha val="37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3" name="Google Shape;293;p28"/>
            <p:cNvSpPr/>
            <p:nvPr/>
          </p:nvSpPr>
          <p:spPr>
            <a:xfrm>
              <a:off x="5495482" y="525658"/>
              <a:ext cx="208200" cy="208200"/>
            </a:xfrm>
            <a:prstGeom prst="ellipse">
              <a:avLst/>
            </a:prstGeom>
            <a:solidFill>
              <a:srgbClr val="00B0F0">
                <a:alpha val="37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94;p28"/>
            <p:cNvSpPr/>
            <p:nvPr/>
          </p:nvSpPr>
          <p:spPr>
            <a:xfrm>
              <a:off x="5544573" y="574748"/>
              <a:ext cx="110100" cy="110100"/>
            </a:xfrm>
            <a:prstGeom prst="ellipse">
              <a:avLst/>
            </a:prstGeom>
            <a:solidFill>
              <a:srgbClr val="00B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6" name="Google Shape;288;p28"/>
          <p:cNvSpPr txBox="1"/>
          <p:nvPr/>
        </p:nvSpPr>
        <p:spPr>
          <a:xfrm>
            <a:off x="-11057" y="2651203"/>
            <a:ext cx="2968903" cy="739444"/>
          </a:xfrm>
          <a:prstGeom prst="rect">
            <a:avLst/>
          </a:prstGeom>
          <a:noFill/>
          <a:ln>
            <a:noFill/>
          </a:ln>
        </p:spPr>
        <p:txBody>
          <a:bodyPr spcFirstLastPara="1" wrap="square" lIns="91425" tIns="91425" rIns="91425" bIns="91425" anchor="t" anchorCtr="0">
            <a:noAutofit/>
          </a:bodyPr>
          <a:lstStyle/>
          <a:p>
            <a:pPr lvl="0" algn="ctr"/>
            <a:r>
              <a:rPr lang="en" sz="1200" b="1" dirty="0">
                <a:solidFill>
                  <a:schemeClr val="accent1">
                    <a:lumMod val="75000"/>
                  </a:schemeClr>
                </a:solidFill>
                <a:latin typeface="Source Sans Pro"/>
                <a:ea typeface="Source Sans Pro"/>
                <a:cs typeface="Source Sans Pro"/>
                <a:sym typeface="Source Sans Pro"/>
              </a:rPr>
              <a:t>Petaluma Clinic, Santa Rosa Clinic, Ampla Health, </a:t>
            </a:r>
          </a:p>
          <a:p>
            <a:pPr lvl="0" algn="ctr"/>
            <a:r>
              <a:rPr lang="en" sz="1200" b="1" dirty="0">
                <a:solidFill>
                  <a:schemeClr val="accent1">
                    <a:lumMod val="75000"/>
                  </a:schemeClr>
                </a:solidFill>
                <a:latin typeface="Source Sans Pro"/>
                <a:ea typeface="Source Sans Pro"/>
                <a:cs typeface="Source Sans Pro"/>
                <a:sym typeface="Source Sans Pro"/>
              </a:rPr>
              <a:t>Coastal Alliance, </a:t>
            </a:r>
          </a:p>
          <a:p>
            <a:pPr lvl="0" algn="ctr"/>
            <a:r>
              <a:rPr lang="en" sz="1200" b="1" dirty="0">
                <a:solidFill>
                  <a:schemeClr val="accent1">
                    <a:lumMod val="75000"/>
                  </a:schemeClr>
                </a:solidFill>
                <a:latin typeface="Source Sans Pro"/>
                <a:ea typeface="Source Sans Pro"/>
                <a:cs typeface="Source Sans Pro"/>
                <a:sym typeface="Source Sans Pro"/>
              </a:rPr>
              <a:t>Communicare Health Centers, </a:t>
            </a:r>
          </a:p>
          <a:p>
            <a:pPr lvl="0" algn="ctr"/>
            <a:r>
              <a:rPr lang="en" sz="1200" b="1" dirty="0">
                <a:solidFill>
                  <a:schemeClr val="accent1">
                    <a:lumMod val="75000"/>
                  </a:schemeClr>
                </a:solidFill>
                <a:latin typeface="Source Sans Pro"/>
                <a:ea typeface="Source Sans Pro"/>
                <a:cs typeface="Source Sans Pro"/>
                <a:sym typeface="Source Sans Pro"/>
              </a:rPr>
              <a:t>Community Medical Centers, </a:t>
            </a:r>
          </a:p>
          <a:p>
            <a:pPr lvl="0" algn="ctr"/>
            <a:r>
              <a:rPr lang="en" sz="1200" b="1" dirty="0">
                <a:solidFill>
                  <a:schemeClr val="accent1">
                    <a:lumMod val="75000"/>
                  </a:schemeClr>
                </a:solidFill>
                <a:latin typeface="Source Sans Pro"/>
                <a:ea typeface="Source Sans Pro"/>
                <a:cs typeface="Source Sans Pro"/>
                <a:sym typeface="Source Sans Pro"/>
              </a:rPr>
              <a:t>La Clinica de La Raza, </a:t>
            </a:r>
          </a:p>
          <a:p>
            <a:pPr lvl="0" algn="ctr"/>
            <a:r>
              <a:rPr lang="en" sz="1200" b="1" dirty="0">
                <a:solidFill>
                  <a:schemeClr val="accent1">
                    <a:lumMod val="75000"/>
                  </a:schemeClr>
                </a:solidFill>
                <a:latin typeface="Source Sans Pro"/>
                <a:ea typeface="Source Sans Pro"/>
                <a:cs typeface="Source Sans Pro"/>
                <a:sym typeface="Source Sans Pro"/>
              </a:rPr>
              <a:t>Marin Community Clinics,</a:t>
            </a:r>
          </a:p>
          <a:p>
            <a:pPr lvl="0" algn="ctr"/>
            <a:r>
              <a:rPr lang="en" sz="1200" b="1" dirty="0">
                <a:solidFill>
                  <a:schemeClr val="accent1">
                    <a:lumMod val="75000"/>
                  </a:schemeClr>
                </a:solidFill>
                <a:latin typeface="Source Sans Pro"/>
                <a:ea typeface="Source Sans Pro"/>
                <a:cs typeface="Source Sans Pro"/>
                <a:sym typeface="Source Sans Pro"/>
              </a:rPr>
              <a:t>Ole Health, </a:t>
            </a:r>
          </a:p>
          <a:p>
            <a:pPr lvl="0" algn="ctr"/>
            <a:r>
              <a:rPr lang="en" sz="1200" b="1" dirty="0">
                <a:solidFill>
                  <a:schemeClr val="accent1">
                    <a:lumMod val="75000"/>
                  </a:schemeClr>
                </a:solidFill>
                <a:latin typeface="Source Sans Pro"/>
                <a:ea typeface="Source Sans Pro"/>
                <a:cs typeface="Source Sans Pro"/>
                <a:sym typeface="Source Sans Pro"/>
              </a:rPr>
              <a:t>San Benito Health Foundation,  &amp; </a:t>
            </a:r>
          </a:p>
          <a:p>
            <a:pPr lvl="0" algn="ctr"/>
            <a:r>
              <a:rPr lang="en" sz="1200" b="1" dirty="0">
                <a:solidFill>
                  <a:schemeClr val="accent1">
                    <a:lumMod val="75000"/>
                  </a:schemeClr>
                </a:solidFill>
                <a:latin typeface="Source Sans Pro"/>
                <a:ea typeface="Source Sans Pro"/>
                <a:cs typeface="Source Sans Pro"/>
                <a:sym typeface="Source Sans Pro"/>
              </a:rPr>
              <a:t>Shasta Community Health Center</a:t>
            </a:r>
          </a:p>
          <a:p>
            <a:pPr lvl="0" algn="ctr"/>
            <a:r>
              <a:rPr lang="en" sz="1200" b="1" dirty="0">
                <a:solidFill>
                  <a:schemeClr val="accent1">
                    <a:lumMod val="75000"/>
                  </a:schemeClr>
                </a:solidFill>
                <a:latin typeface="Source Sans Pro"/>
                <a:ea typeface="Source Sans Pro"/>
                <a:cs typeface="Source Sans Pro"/>
                <a:sym typeface="Source Sans Pro"/>
              </a:rPr>
              <a:t> Go-Live </a:t>
            </a:r>
          </a:p>
          <a:p>
            <a:pPr marL="0" lvl="0" indent="0" algn="ctr" rtl="0">
              <a:spcBef>
                <a:spcPts val="0"/>
              </a:spcBef>
              <a:spcAft>
                <a:spcPts val="0"/>
              </a:spcAft>
              <a:buNone/>
            </a:pPr>
            <a:endParaRPr lang="en" b="1" dirty="0">
              <a:solidFill>
                <a:schemeClr val="accent1">
                  <a:lumMod val="75000"/>
                </a:schemeClr>
              </a:solidFill>
              <a:latin typeface="Source Sans Pro"/>
              <a:ea typeface="Source Sans Pro"/>
              <a:cs typeface="Source Sans Pro"/>
              <a:sym typeface="Source Sans Pro"/>
            </a:endParaRPr>
          </a:p>
        </p:txBody>
      </p:sp>
      <p:grpSp>
        <p:nvGrpSpPr>
          <p:cNvPr id="32" name="Google Shape;291;p28"/>
          <p:cNvGrpSpPr/>
          <p:nvPr/>
        </p:nvGrpSpPr>
        <p:grpSpPr>
          <a:xfrm>
            <a:off x="7654684" y="2261984"/>
            <a:ext cx="433800" cy="433800"/>
            <a:chOff x="5382800" y="412975"/>
            <a:chExt cx="433800" cy="433800"/>
          </a:xfrm>
        </p:grpSpPr>
        <p:sp>
          <p:nvSpPr>
            <p:cNvPr id="33" name="Google Shape;292;p28"/>
            <p:cNvSpPr/>
            <p:nvPr/>
          </p:nvSpPr>
          <p:spPr>
            <a:xfrm>
              <a:off x="5382800" y="412975"/>
              <a:ext cx="433800" cy="433800"/>
            </a:xfrm>
            <a:prstGeom prst="ellipse">
              <a:avLst/>
            </a:prstGeom>
            <a:solidFill>
              <a:srgbClr val="00B0F0">
                <a:alpha val="37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293;p28"/>
            <p:cNvSpPr/>
            <p:nvPr/>
          </p:nvSpPr>
          <p:spPr>
            <a:xfrm>
              <a:off x="5495482" y="525658"/>
              <a:ext cx="208200" cy="208200"/>
            </a:xfrm>
            <a:prstGeom prst="ellipse">
              <a:avLst/>
            </a:prstGeom>
            <a:solidFill>
              <a:srgbClr val="00B0F0">
                <a:alpha val="37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294;p28"/>
            <p:cNvSpPr/>
            <p:nvPr/>
          </p:nvSpPr>
          <p:spPr>
            <a:xfrm>
              <a:off x="5544573" y="574748"/>
              <a:ext cx="110100" cy="110100"/>
            </a:xfrm>
            <a:prstGeom prst="ellipse">
              <a:avLst/>
            </a:prstGeom>
            <a:solidFill>
              <a:srgbClr val="00B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6070" y="4729499"/>
            <a:ext cx="1552506" cy="414001"/>
          </a:xfrm>
          <a:prstGeom prst="rect">
            <a:avLst/>
          </a:prstGeom>
        </p:spPr>
      </p:pic>
      <p:pic>
        <p:nvPicPr>
          <p:cNvPr id="38" name="Picture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525" y="4729499"/>
            <a:ext cx="1679522" cy="399600"/>
          </a:xfrm>
          <a:prstGeom prst="rect">
            <a:avLst/>
          </a:prstGeom>
        </p:spPr>
      </p:pic>
      <p:grpSp>
        <p:nvGrpSpPr>
          <p:cNvPr id="39" name="Google Shape;291;p28"/>
          <p:cNvGrpSpPr/>
          <p:nvPr/>
        </p:nvGrpSpPr>
        <p:grpSpPr>
          <a:xfrm>
            <a:off x="3583933" y="2316024"/>
            <a:ext cx="433800" cy="433800"/>
            <a:chOff x="5382800" y="412975"/>
            <a:chExt cx="433800" cy="433800"/>
          </a:xfrm>
        </p:grpSpPr>
        <p:sp>
          <p:nvSpPr>
            <p:cNvPr id="40" name="Google Shape;292;p28"/>
            <p:cNvSpPr/>
            <p:nvPr/>
          </p:nvSpPr>
          <p:spPr>
            <a:xfrm>
              <a:off x="5382800" y="412975"/>
              <a:ext cx="433800" cy="433800"/>
            </a:xfrm>
            <a:prstGeom prst="ellipse">
              <a:avLst/>
            </a:prstGeom>
            <a:solidFill>
              <a:srgbClr val="00B0F0">
                <a:alpha val="37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293;p28"/>
            <p:cNvSpPr/>
            <p:nvPr/>
          </p:nvSpPr>
          <p:spPr>
            <a:xfrm>
              <a:off x="5495482" y="525658"/>
              <a:ext cx="208200" cy="208200"/>
            </a:xfrm>
            <a:prstGeom prst="ellipse">
              <a:avLst/>
            </a:prstGeom>
            <a:solidFill>
              <a:srgbClr val="00B0F0">
                <a:alpha val="37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294;p28"/>
            <p:cNvSpPr/>
            <p:nvPr/>
          </p:nvSpPr>
          <p:spPr>
            <a:xfrm>
              <a:off x="5544573" y="574748"/>
              <a:ext cx="110100" cy="110100"/>
            </a:xfrm>
            <a:prstGeom prst="ellipse">
              <a:avLst/>
            </a:prstGeom>
            <a:solidFill>
              <a:srgbClr val="00B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3" name="Google Shape;289;p28"/>
          <p:cNvSpPr txBox="1"/>
          <p:nvPr/>
        </p:nvSpPr>
        <p:spPr>
          <a:xfrm>
            <a:off x="2432994" y="1426051"/>
            <a:ext cx="2625424" cy="41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700" b="1" dirty="0">
                <a:solidFill>
                  <a:schemeClr val="accent1">
                    <a:lumMod val="75000"/>
                  </a:schemeClr>
                </a:solidFill>
                <a:latin typeface="Source Sans Pro"/>
                <a:ea typeface="Source Sans Pro"/>
                <a:cs typeface="Source Sans Pro"/>
                <a:sym typeface="Source Sans Pro"/>
              </a:rPr>
              <a:t>Added </a:t>
            </a:r>
            <a:r>
              <a:rPr lang="en" sz="1700" b="1" dirty="0">
                <a:solidFill>
                  <a:schemeClr val="accent1">
                    <a:lumMod val="75000"/>
                  </a:schemeClr>
                </a:solidFill>
                <a:latin typeface="Source Sans Pro"/>
                <a:ea typeface="Source Sans Pro"/>
                <a:cs typeface="Source Sans Pro"/>
                <a:sym typeface="Source Sans Pro"/>
              </a:rPr>
              <a:t>Clinic</a:t>
            </a:r>
            <a:r>
              <a:rPr lang="en-US" sz="1700" b="1" dirty="0">
                <a:solidFill>
                  <a:schemeClr val="accent1">
                    <a:lumMod val="75000"/>
                  </a:schemeClr>
                </a:solidFill>
                <a:latin typeface="Source Sans Pro"/>
                <a:ea typeface="Source Sans Pro"/>
                <a:cs typeface="Source Sans Pro"/>
                <a:sym typeface="Source Sans Pro"/>
              </a:rPr>
              <a:t>s</a:t>
            </a:r>
            <a:r>
              <a:rPr lang="en" sz="1700" b="1" dirty="0">
                <a:solidFill>
                  <a:schemeClr val="accent1">
                    <a:lumMod val="75000"/>
                  </a:schemeClr>
                </a:solidFill>
                <a:latin typeface="Source Sans Pro"/>
                <a:ea typeface="Source Sans Pro"/>
                <a:cs typeface="Source Sans Pro"/>
                <a:sym typeface="Source Sans Pro"/>
              </a:rPr>
              <a:t> </a:t>
            </a:r>
          </a:p>
          <a:p>
            <a:pPr marL="0" lvl="0" indent="0" algn="ctr" rtl="0">
              <a:spcBef>
                <a:spcPts val="0"/>
              </a:spcBef>
              <a:spcAft>
                <a:spcPts val="0"/>
              </a:spcAft>
              <a:buNone/>
            </a:pPr>
            <a:r>
              <a:rPr lang="en" sz="1700" b="1" dirty="0">
                <a:solidFill>
                  <a:srgbClr val="92D050"/>
                </a:solidFill>
                <a:latin typeface="Source Sans Pro"/>
                <a:ea typeface="Source Sans Pro"/>
                <a:cs typeface="Source Sans Pro"/>
                <a:sym typeface="Source Sans Pro"/>
              </a:rPr>
              <a:t>November 2019</a:t>
            </a:r>
            <a:endParaRPr sz="1700" b="1" dirty="0">
              <a:solidFill>
                <a:srgbClr val="92D050"/>
              </a:solidFill>
              <a:latin typeface="Source Sans Pro"/>
              <a:ea typeface="Source Sans Pro"/>
              <a:cs typeface="Source Sans Pro"/>
              <a:sym typeface="Source Sans Pro"/>
            </a:endParaRPr>
          </a:p>
        </p:txBody>
      </p:sp>
      <p:sp>
        <p:nvSpPr>
          <p:cNvPr id="45" name="Google Shape;288;p28"/>
          <p:cNvSpPr txBox="1"/>
          <p:nvPr/>
        </p:nvSpPr>
        <p:spPr>
          <a:xfrm>
            <a:off x="2809106" y="2770395"/>
            <a:ext cx="2090980" cy="733531"/>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dirty="0">
                <a:solidFill>
                  <a:schemeClr val="accent1">
                    <a:lumMod val="75000"/>
                  </a:schemeClr>
                </a:solidFill>
                <a:latin typeface="Source Sans Pro"/>
                <a:ea typeface="Source Sans Pro"/>
                <a:cs typeface="Source Sans Pro"/>
                <a:sym typeface="Source Sans Pro"/>
              </a:rPr>
              <a:t>Ritter Center,</a:t>
            </a:r>
          </a:p>
          <a:p>
            <a:pPr marL="0" lvl="0" indent="0" algn="ctr" rtl="0">
              <a:spcBef>
                <a:spcPts val="0"/>
              </a:spcBef>
              <a:spcAft>
                <a:spcPts val="0"/>
              </a:spcAft>
              <a:buNone/>
            </a:pPr>
            <a:r>
              <a:rPr lang="en" sz="1200" b="1" dirty="0">
                <a:solidFill>
                  <a:schemeClr val="accent1">
                    <a:lumMod val="75000"/>
                  </a:schemeClr>
                </a:solidFill>
                <a:latin typeface="Source Sans Pro"/>
                <a:ea typeface="Source Sans Pro"/>
                <a:cs typeface="Source Sans Pro"/>
                <a:sym typeface="Source Sans Pro"/>
              </a:rPr>
              <a:t> Madera </a:t>
            </a:r>
            <a:r>
              <a:rPr lang="en" sz="1200" b="1" dirty="0">
                <a:solidFill>
                  <a:schemeClr val="accent1">
                    <a:lumMod val="75000"/>
                  </a:schemeClr>
                </a:solidFill>
                <a:latin typeface="Source Sans Pro" panose="020B0503030403020204" pitchFamily="34" charset="0"/>
                <a:ea typeface="Source Sans Pro" panose="020B0503030403020204" pitchFamily="34" charset="0"/>
                <a:cs typeface="Source Sans Pro"/>
                <a:sym typeface="Source Sans Pro"/>
              </a:rPr>
              <a:t>Community</a:t>
            </a:r>
            <a:r>
              <a:rPr lang="en" sz="1200" b="1" dirty="0">
                <a:solidFill>
                  <a:schemeClr val="accent1">
                    <a:lumMod val="75000"/>
                  </a:schemeClr>
                </a:solidFill>
                <a:latin typeface="Source Sans Pro"/>
                <a:ea typeface="Source Sans Pro"/>
                <a:cs typeface="Source Sans Pro"/>
                <a:sym typeface="Source Sans Pro"/>
              </a:rPr>
              <a:t> Hospital Family Health Services, </a:t>
            </a:r>
          </a:p>
          <a:p>
            <a:pPr marL="0" lvl="0" indent="0" algn="ctr" rtl="0">
              <a:spcBef>
                <a:spcPts val="0"/>
              </a:spcBef>
              <a:spcAft>
                <a:spcPts val="0"/>
              </a:spcAft>
              <a:buNone/>
            </a:pPr>
            <a:r>
              <a:rPr lang="en" sz="1200" b="1" dirty="0">
                <a:solidFill>
                  <a:schemeClr val="accent1">
                    <a:lumMod val="75000"/>
                  </a:schemeClr>
                </a:solidFill>
                <a:latin typeface="Source Sans Pro"/>
                <a:ea typeface="Source Sans Pro"/>
                <a:cs typeface="Source Sans Pro"/>
                <a:sym typeface="Source Sans Pro"/>
              </a:rPr>
              <a:t>Winters Healthcare Foundation, &amp; </a:t>
            </a:r>
          </a:p>
          <a:p>
            <a:pPr marL="0" lvl="0" indent="0" algn="ctr" rtl="0">
              <a:spcBef>
                <a:spcPts val="0"/>
              </a:spcBef>
              <a:spcAft>
                <a:spcPts val="0"/>
              </a:spcAft>
              <a:buNone/>
            </a:pPr>
            <a:r>
              <a:rPr lang="en" sz="1200" b="1" dirty="0">
                <a:solidFill>
                  <a:schemeClr val="accent1">
                    <a:lumMod val="75000"/>
                  </a:schemeClr>
                </a:solidFill>
                <a:latin typeface="Source Sans Pro"/>
                <a:ea typeface="Source Sans Pro"/>
                <a:cs typeface="Source Sans Pro"/>
                <a:sym typeface="Source Sans Pro"/>
              </a:rPr>
              <a:t>Tehama County Health Services Agency Clinics Go-Live</a:t>
            </a:r>
          </a:p>
        </p:txBody>
      </p:sp>
      <p:grpSp>
        <p:nvGrpSpPr>
          <p:cNvPr id="28" name="Google Shape;291;p28">
            <a:extLst>
              <a:ext uri="{FF2B5EF4-FFF2-40B4-BE49-F238E27FC236}">
                <a16:creationId xmlns:a16="http://schemas.microsoft.com/office/drawing/2014/main" id="{8BEC4EF3-921E-4D0C-BDFF-C64D4806CF36}"/>
              </a:ext>
            </a:extLst>
          </p:cNvPr>
          <p:cNvGrpSpPr/>
          <p:nvPr/>
        </p:nvGrpSpPr>
        <p:grpSpPr>
          <a:xfrm>
            <a:off x="5731316" y="2365034"/>
            <a:ext cx="433800" cy="433800"/>
            <a:chOff x="5382800" y="412975"/>
            <a:chExt cx="433800" cy="433800"/>
          </a:xfrm>
        </p:grpSpPr>
        <p:sp>
          <p:nvSpPr>
            <p:cNvPr id="29" name="Google Shape;292;p28">
              <a:extLst>
                <a:ext uri="{FF2B5EF4-FFF2-40B4-BE49-F238E27FC236}">
                  <a16:creationId xmlns:a16="http://schemas.microsoft.com/office/drawing/2014/main" id="{9B488FBC-B7D2-402C-99EF-E42904D42989}"/>
                </a:ext>
              </a:extLst>
            </p:cNvPr>
            <p:cNvSpPr/>
            <p:nvPr/>
          </p:nvSpPr>
          <p:spPr>
            <a:xfrm>
              <a:off x="5382800" y="412975"/>
              <a:ext cx="433800" cy="433800"/>
            </a:xfrm>
            <a:prstGeom prst="ellipse">
              <a:avLst/>
            </a:prstGeom>
            <a:solidFill>
              <a:srgbClr val="00B0F0">
                <a:alpha val="37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293;p28">
              <a:extLst>
                <a:ext uri="{FF2B5EF4-FFF2-40B4-BE49-F238E27FC236}">
                  <a16:creationId xmlns:a16="http://schemas.microsoft.com/office/drawing/2014/main" id="{9041A42D-50A9-43C5-8B28-B859CB083220}"/>
                </a:ext>
              </a:extLst>
            </p:cNvPr>
            <p:cNvSpPr/>
            <p:nvPr/>
          </p:nvSpPr>
          <p:spPr>
            <a:xfrm>
              <a:off x="5495482" y="525658"/>
              <a:ext cx="208200" cy="208200"/>
            </a:xfrm>
            <a:prstGeom prst="ellipse">
              <a:avLst/>
            </a:prstGeom>
            <a:solidFill>
              <a:srgbClr val="00B0F0">
                <a:alpha val="37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294;p28">
              <a:extLst>
                <a:ext uri="{FF2B5EF4-FFF2-40B4-BE49-F238E27FC236}">
                  <a16:creationId xmlns:a16="http://schemas.microsoft.com/office/drawing/2014/main" id="{C3B762EF-2E9F-40B2-A853-FCEF03545012}"/>
                </a:ext>
              </a:extLst>
            </p:cNvPr>
            <p:cNvSpPr/>
            <p:nvPr/>
          </p:nvSpPr>
          <p:spPr>
            <a:xfrm>
              <a:off x="5544573" y="574748"/>
              <a:ext cx="110100" cy="110100"/>
            </a:xfrm>
            <a:prstGeom prst="ellipse">
              <a:avLst/>
            </a:prstGeom>
            <a:solidFill>
              <a:srgbClr val="00B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cxnSp>
        <p:nvCxnSpPr>
          <p:cNvPr id="36" name="Google Shape;286;p28">
            <a:extLst>
              <a:ext uri="{FF2B5EF4-FFF2-40B4-BE49-F238E27FC236}">
                <a16:creationId xmlns:a16="http://schemas.microsoft.com/office/drawing/2014/main" id="{FB29EA69-7005-46B8-B757-C32B69D8C5CA}"/>
              </a:ext>
            </a:extLst>
          </p:cNvPr>
          <p:cNvCxnSpPr/>
          <p:nvPr/>
        </p:nvCxnSpPr>
        <p:spPr>
          <a:xfrm>
            <a:off x="5946368" y="2173187"/>
            <a:ext cx="4169" cy="659342"/>
          </a:xfrm>
          <a:prstGeom prst="straightConnector1">
            <a:avLst/>
          </a:prstGeom>
          <a:noFill/>
          <a:ln w="9525" cap="flat" cmpd="sng">
            <a:solidFill>
              <a:srgbClr val="415665"/>
            </a:solidFill>
            <a:prstDash val="solid"/>
            <a:round/>
            <a:headEnd type="oval" w="med" len="med"/>
            <a:tailEnd type="oval" w="med" len="med"/>
          </a:ln>
        </p:spPr>
      </p:cxnSp>
      <p:sp>
        <p:nvSpPr>
          <p:cNvPr id="2" name="Rectangle 1">
            <a:extLst>
              <a:ext uri="{FF2B5EF4-FFF2-40B4-BE49-F238E27FC236}">
                <a16:creationId xmlns:a16="http://schemas.microsoft.com/office/drawing/2014/main" id="{1ABBA183-D800-4144-8BDB-20DD11D9B3EF}"/>
              </a:ext>
            </a:extLst>
          </p:cNvPr>
          <p:cNvSpPr/>
          <p:nvPr/>
        </p:nvSpPr>
        <p:spPr>
          <a:xfrm>
            <a:off x="4605890" y="1432055"/>
            <a:ext cx="2654026" cy="615553"/>
          </a:xfrm>
          <a:prstGeom prst="rect">
            <a:avLst/>
          </a:prstGeom>
        </p:spPr>
        <p:txBody>
          <a:bodyPr wrap="square">
            <a:spAutoFit/>
          </a:bodyPr>
          <a:lstStyle/>
          <a:p>
            <a:pPr lvl="0" algn="ctr"/>
            <a:r>
              <a:rPr lang="en" sz="1700" b="1" dirty="0">
                <a:solidFill>
                  <a:schemeClr val="accent1">
                    <a:lumMod val="75000"/>
                  </a:schemeClr>
                </a:solidFill>
                <a:latin typeface="Source Sans Pro"/>
                <a:ea typeface="Source Sans Pro"/>
                <a:cs typeface="Source Sans Pro"/>
                <a:sym typeface="Source Sans Pro"/>
              </a:rPr>
              <a:t>Additional Clinics Go-Liv</a:t>
            </a:r>
            <a:r>
              <a:rPr lang="en-US" sz="1700" b="1" dirty="0">
                <a:solidFill>
                  <a:schemeClr val="accent1">
                    <a:lumMod val="75000"/>
                  </a:schemeClr>
                </a:solidFill>
                <a:latin typeface="Source Sans Pro"/>
                <a:ea typeface="Source Sans Pro"/>
                <a:cs typeface="Source Sans Pro"/>
                <a:sym typeface="Source Sans Pro"/>
              </a:rPr>
              <a:t>e</a:t>
            </a:r>
          </a:p>
          <a:p>
            <a:pPr lvl="0" algn="ctr"/>
            <a:r>
              <a:rPr lang="en-US" sz="1700" b="1" dirty="0">
                <a:solidFill>
                  <a:srgbClr val="92D050"/>
                </a:solidFill>
                <a:latin typeface="Source Sans Pro"/>
                <a:ea typeface="Source Sans Pro"/>
                <a:sym typeface="Source Sans Pro"/>
              </a:rPr>
              <a:t>August 2020</a:t>
            </a:r>
            <a:endParaRPr lang="en-US" sz="1700" dirty="0">
              <a:solidFill>
                <a:srgbClr val="92D050"/>
              </a:solidFill>
            </a:endParaRPr>
          </a:p>
        </p:txBody>
      </p:sp>
      <p:sp>
        <p:nvSpPr>
          <p:cNvPr id="46" name="Google Shape;288;p28">
            <a:extLst>
              <a:ext uri="{FF2B5EF4-FFF2-40B4-BE49-F238E27FC236}">
                <a16:creationId xmlns:a16="http://schemas.microsoft.com/office/drawing/2014/main" id="{EA663572-1161-424A-A8F9-3BCCE9CF3F9F}"/>
              </a:ext>
            </a:extLst>
          </p:cNvPr>
          <p:cNvSpPr txBox="1"/>
          <p:nvPr/>
        </p:nvSpPr>
        <p:spPr>
          <a:xfrm>
            <a:off x="4900085" y="2838299"/>
            <a:ext cx="1937925" cy="733531"/>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b="1" dirty="0">
                <a:solidFill>
                  <a:schemeClr val="accent1">
                    <a:lumMod val="75000"/>
                  </a:schemeClr>
                </a:solidFill>
                <a:latin typeface="Source Sans Pro" panose="020B0503030403020204" pitchFamily="34" charset="0"/>
                <a:ea typeface="Source Sans Pro" panose="020B0503030403020204" pitchFamily="34" charset="0"/>
                <a:cs typeface="Source Sans Pro"/>
                <a:sym typeface="Source Sans Pro"/>
              </a:rPr>
              <a:t>Clinicas de Salud del Pueblo, Inc., </a:t>
            </a:r>
          </a:p>
          <a:p>
            <a:pPr marL="0" lvl="0" indent="0" algn="ctr" rtl="0">
              <a:spcBef>
                <a:spcPts val="0"/>
              </a:spcBef>
              <a:spcAft>
                <a:spcPts val="0"/>
              </a:spcAft>
              <a:buNone/>
            </a:pPr>
            <a:r>
              <a:rPr lang="en" sz="1200" b="1" dirty="0">
                <a:solidFill>
                  <a:schemeClr val="accent1">
                    <a:lumMod val="75000"/>
                  </a:schemeClr>
                </a:solidFill>
                <a:latin typeface="Source Sans Pro" panose="020B0503030403020204" pitchFamily="34" charset="0"/>
                <a:ea typeface="Source Sans Pro" panose="020B0503030403020204" pitchFamily="34" charset="0"/>
                <a:cs typeface="Source Sans Pro"/>
                <a:sym typeface="Source Sans Pro"/>
              </a:rPr>
              <a:t> </a:t>
            </a:r>
            <a:r>
              <a:rPr lang="en-US" sz="1200" b="1" dirty="0">
                <a:solidFill>
                  <a:schemeClr val="accent1">
                    <a:lumMod val="75000"/>
                  </a:schemeClr>
                </a:solidFill>
                <a:latin typeface="Source Sans Pro" panose="020B0503030403020204" pitchFamily="34" charset="0"/>
                <a:ea typeface="Source Sans Pro" panose="020B0503030403020204" pitchFamily="34" charset="0"/>
              </a:rPr>
              <a:t>Mendocino Community Health Clinic Inc.,</a:t>
            </a:r>
          </a:p>
          <a:p>
            <a:pPr lvl="0" algn="ctr"/>
            <a:r>
              <a:rPr lang="en-US" sz="1200" b="1" dirty="0">
                <a:solidFill>
                  <a:schemeClr val="accent1">
                    <a:lumMod val="75000"/>
                  </a:schemeClr>
                </a:solidFill>
                <a:latin typeface="Source Sans Pro" panose="020B0503030403020204" pitchFamily="34" charset="0"/>
                <a:ea typeface="Source Sans Pro" panose="020B0503030403020204" pitchFamily="34" charset="0"/>
              </a:rPr>
              <a:t>Open Door Community Health Centers</a:t>
            </a:r>
          </a:p>
          <a:p>
            <a:pPr lvl="0" algn="ctr"/>
            <a:r>
              <a:rPr lang="en-US" sz="1200" b="1" dirty="0">
                <a:solidFill>
                  <a:schemeClr val="accent1">
                    <a:lumMod val="75000"/>
                  </a:schemeClr>
                </a:solidFill>
                <a:latin typeface="Source Sans Pro" panose="020B0503030403020204" pitchFamily="34" charset="0"/>
                <a:ea typeface="Source Sans Pro" panose="020B0503030403020204" pitchFamily="34" charset="0"/>
                <a:cs typeface="Source Sans Pro"/>
                <a:sym typeface="Source Sans Pro"/>
              </a:rPr>
              <a:t>&amp; </a:t>
            </a:r>
            <a:r>
              <a:rPr lang="en-US" sz="1200" b="1" dirty="0">
                <a:solidFill>
                  <a:schemeClr val="accent1">
                    <a:lumMod val="75000"/>
                  </a:schemeClr>
                </a:solidFill>
                <a:latin typeface="Source Sans Pro" panose="020B0503030403020204" pitchFamily="34" charset="0"/>
                <a:ea typeface="Source Sans Pro" panose="020B0503030403020204" pitchFamily="34" charset="0"/>
              </a:rPr>
              <a:t>Oroville Hospital Rural Health Clinics</a:t>
            </a:r>
            <a:endParaRPr lang="en" sz="1200" b="1" dirty="0">
              <a:solidFill>
                <a:schemeClr val="accent1">
                  <a:lumMod val="75000"/>
                </a:schemeClr>
              </a:solidFill>
              <a:latin typeface="Source Sans Pro" panose="020B0503030403020204" pitchFamily="34" charset="0"/>
              <a:ea typeface="Source Sans Pro" panose="020B0503030403020204" pitchFamily="34" charset="0"/>
              <a:cs typeface="Source Sans Pro"/>
              <a:sym typeface="Source Sans Pro"/>
            </a:endParaRPr>
          </a:p>
        </p:txBody>
      </p:sp>
    </p:spTree>
  </p:cSld>
  <p:clrMapOvr>
    <a:masterClrMapping/>
  </p:clrMapOvr>
</p:sld>
</file>

<file path=ppt/theme/theme1.xml><?xml version="1.0" encoding="utf-8"?>
<a:theme xmlns:a="http://schemas.openxmlformats.org/drawingml/2006/main" name="Cerimon template">
  <a:themeElements>
    <a:clrScheme name="Custom 1">
      <a:dk1>
        <a:srgbClr val="000000"/>
      </a:dk1>
      <a:lt1>
        <a:srgbClr val="FFFFFF"/>
      </a:lt1>
      <a:dk2>
        <a:srgbClr val="666666"/>
      </a:dk2>
      <a:lt2>
        <a:srgbClr val="CCCCCC"/>
      </a:lt2>
      <a:accent1>
        <a:srgbClr val="3A81BA"/>
      </a:accent1>
      <a:accent2>
        <a:srgbClr val="D89F39"/>
      </a:accent2>
      <a:accent3>
        <a:srgbClr val="8BAB42"/>
      </a:accent3>
      <a:accent4>
        <a:srgbClr val="00B0F0"/>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9775</TotalTime>
  <Words>3232</Words>
  <Application>Microsoft Office PowerPoint</Application>
  <PresentationFormat>On-screen Show (16:9)</PresentationFormat>
  <Paragraphs>485</Paragraphs>
  <Slides>43</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Dosis</vt:lpstr>
      <vt:lpstr>Calibri</vt:lpstr>
      <vt:lpstr>Wingdings</vt:lpstr>
      <vt:lpstr>Source Sans Pro</vt:lpstr>
      <vt:lpstr>Cerimon template</vt:lpstr>
      <vt:lpstr>Path to Health/Camino A La Salud Provider Billing  &amp;  Claims Training</vt:lpstr>
      <vt:lpstr>Important Notice</vt:lpstr>
      <vt:lpstr>Meeting Logistics</vt:lpstr>
      <vt:lpstr>Q &amp; A Test</vt:lpstr>
      <vt:lpstr> A recording of this training will be available on August 15th at http://pathtohealth.amm.cc/Providers   To access the recording, please enter the password indicated on the website.     </vt:lpstr>
      <vt:lpstr>PowerPoint Presentation</vt:lpstr>
      <vt:lpstr>AGENDA</vt:lpstr>
      <vt:lpstr>TARGET POPULATION</vt:lpstr>
      <vt:lpstr>Path to Health Pilot Program Overview</vt:lpstr>
      <vt:lpstr>Path to Health  Participating Counties</vt:lpstr>
      <vt:lpstr>PowerPoint Presentation</vt:lpstr>
      <vt:lpstr>Eligibility</vt:lpstr>
      <vt:lpstr>Eligibility For Undocumented Adults</vt:lpstr>
      <vt:lpstr>Path to Health Member ID Card</vt:lpstr>
      <vt:lpstr>Medi-Cal Beneficiary ID Card (BIC)</vt:lpstr>
      <vt:lpstr>Path to Health Member Guide</vt:lpstr>
      <vt:lpstr>Eligibility Verification</vt:lpstr>
      <vt:lpstr>Clinic Assignments</vt:lpstr>
      <vt:lpstr>Checking Medi-Cal Online</vt:lpstr>
      <vt:lpstr>PowerPoint Presentation</vt:lpstr>
      <vt:lpstr>Path to Health Covered Benefits </vt:lpstr>
      <vt:lpstr>Emergency Medi-Cal vs. Path to Health Benefits</vt:lpstr>
      <vt:lpstr>Path to Health Approved Procedure Codes</vt:lpstr>
      <vt:lpstr>COVID-19 TESTING</vt:lpstr>
      <vt:lpstr>Telehealth Services During the State of Emergency</vt:lpstr>
      <vt:lpstr>Telehealth Coding and Documentation</vt:lpstr>
      <vt:lpstr>Telehealth Corrected Claims </vt:lpstr>
      <vt:lpstr>Path to Health Pharmacy Benefits</vt:lpstr>
      <vt:lpstr>Non-Covered Services</vt:lpstr>
      <vt:lpstr>Additional Resources</vt:lpstr>
      <vt:lpstr>PowerPoint Presentation</vt:lpstr>
      <vt:lpstr>Reimbursement Rates</vt:lpstr>
      <vt:lpstr>Path to Health Claims Submission</vt:lpstr>
      <vt:lpstr>Paper Claim Submissions</vt:lpstr>
      <vt:lpstr>PowerPoint Presentation</vt:lpstr>
      <vt:lpstr>PowerPoint Presentation</vt:lpstr>
      <vt:lpstr>Claims Appeals</vt:lpstr>
      <vt:lpstr>PowerPoint Presentation</vt:lpstr>
      <vt:lpstr>Key Websites </vt:lpstr>
      <vt:lpstr>Provider Materials Packet</vt:lpstr>
      <vt:lpstr>Important Contact Information</vt:lpstr>
      <vt:lpstr>Q &amp; A</vt:lpstr>
      <vt:lpstr>Thank you for Attending!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 to Health/Camino A La Salud Provider Billing &amp; Claims Training</dc:title>
  <dc:creator>Linda Boyd</dc:creator>
  <cp:lastModifiedBy>Linda Boyd</cp:lastModifiedBy>
  <cp:revision>204</cp:revision>
  <dcterms:modified xsi:type="dcterms:W3CDTF">2020-08-06T20:19:33Z</dcterms:modified>
</cp:coreProperties>
</file>